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24" autoAdjust="0"/>
  </p:normalViewPr>
  <p:slideViewPr>
    <p:cSldViewPr>
      <p:cViewPr varScale="1">
        <p:scale>
          <a:sx n="71" d="100"/>
          <a:sy n="71" d="100"/>
        </p:scale>
        <p:origin x="109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68BE31-F928-4F40-8D2E-7FBDFAB88B49}" type="datetimeFigureOut">
              <a:rPr lang="sk-SK" smtClean="0"/>
              <a:pPr/>
              <a:t>12.5.2017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F2A4699-43D8-4E04-BD83-F257E84A6B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8BE31-F928-4F40-8D2E-7FBDFAB88B49}" type="datetimeFigureOut">
              <a:rPr lang="sk-SK" smtClean="0"/>
              <a:pPr/>
              <a:t>12.5.2017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2A4699-43D8-4E04-BD83-F257E84A6B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8BE31-F928-4F40-8D2E-7FBDFAB88B49}" type="datetimeFigureOut">
              <a:rPr lang="sk-SK" smtClean="0"/>
              <a:pPr/>
              <a:t>12.5.2017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2A4699-43D8-4E04-BD83-F257E84A6B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4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155">
              <a:lnSpc>
                <a:spcPts val="526"/>
              </a:lnSpc>
            </a:pPr>
            <a:r>
              <a:rPr lang="sk-SK" spc="3" smtClean="0"/>
              <a:t>Strana</a:t>
            </a:r>
            <a:r>
              <a:rPr lang="sk-SK" spc="-55" smtClean="0"/>
              <a:t> </a:t>
            </a:r>
            <a:r>
              <a:rPr lang="sk-SK" smtClean="0"/>
              <a:t>:</a:t>
            </a:r>
            <a:endParaRPr lang="sk-SK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74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6309">
              <a:lnSpc>
                <a:spcPts val="745"/>
              </a:lnSpc>
            </a:pPr>
            <a:fld id="{81D60167-4931-47E6-BA6A-407CBD079E47}" type="slidenum">
              <a:rPr lang="sk-SK" smtClean="0"/>
              <a:pPr marL="16309">
                <a:lnSpc>
                  <a:spcPts val="745"/>
                </a:lnSpc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4554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8BE31-F928-4F40-8D2E-7FBDFAB88B49}" type="datetimeFigureOut">
              <a:rPr lang="sk-SK" smtClean="0"/>
              <a:pPr/>
              <a:t>12.5.2017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2A4699-43D8-4E04-BD83-F257E84A6BB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8BE31-F928-4F40-8D2E-7FBDFAB88B49}" type="datetimeFigureOut">
              <a:rPr lang="sk-SK" smtClean="0"/>
              <a:pPr/>
              <a:t>12.5.2017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2A4699-43D8-4E04-BD83-F257E84A6BB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8BE31-F928-4F40-8D2E-7FBDFAB88B49}" type="datetimeFigureOut">
              <a:rPr lang="sk-SK" smtClean="0"/>
              <a:pPr/>
              <a:t>12.5.2017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2A4699-43D8-4E04-BD83-F257E84A6BB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8BE31-F928-4F40-8D2E-7FBDFAB88B49}" type="datetimeFigureOut">
              <a:rPr lang="sk-SK" smtClean="0"/>
              <a:pPr/>
              <a:t>12.5.2017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2A4699-43D8-4E04-BD83-F257E84A6B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8BE31-F928-4F40-8D2E-7FBDFAB88B49}" type="datetimeFigureOut">
              <a:rPr lang="sk-SK" smtClean="0"/>
              <a:pPr/>
              <a:t>12.5.2017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2A4699-43D8-4E04-BD83-F257E84A6BB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68BE31-F928-4F40-8D2E-7FBDFAB88B49}" type="datetimeFigureOut">
              <a:rPr lang="sk-SK" smtClean="0"/>
              <a:pPr/>
              <a:t>12.5.2017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2A4699-43D8-4E04-BD83-F257E84A6B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468BE31-F928-4F40-8D2E-7FBDFAB88B49}" type="datetimeFigureOut">
              <a:rPr lang="sk-SK" smtClean="0"/>
              <a:pPr/>
              <a:t>12.5.2017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2A4699-43D8-4E04-BD83-F257E84A6B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68BE31-F928-4F40-8D2E-7FBDFAB88B49}" type="datetimeFigureOut">
              <a:rPr lang="sk-SK" smtClean="0"/>
              <a:pPr/>
              <a:t>12.5.2017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F2A4699-43D8-4E04-BD83-F257E84A6BB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468BE31-F928-4F40-8D2E-7FBDFAB88B49}" type="datetimeFigureOut">
              <a:rPr lang="sk-SK" smtClean="0"/>
              <a:pPr/>
              <a:t>12.5.2017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F2A4699-43D8-4E04-BD83-F257E84A6BB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034" y="3500438"/>
            <a:ext cx="8215370" cy="1239435"/>
          </a:xfrm>
        </p:spPr>
        <p:txBody>
          <a:bodyPr>
            <a:noAutofit/>
          </a:bodyPr>
          <a:lstStyle/>
          <a:p>
            <a:pPr algn="ctr"/>
            <a:r>
              <a:rPr lang="sk-SK" sz="4000" b="1" i="1" dirty="0" smtClean="0">
                <a:solidFill>
                  <a:schemeClr val="tx2"/>
                </a:solidFill>
                <a:latin typeface="Adobe Garamond Pro" pitchFamily="18" charset="-18"/>
                <a:cs typeface="Adobe Arabic" pitchFamily="18" charset="-78"/>
              </a:rPr>
              <a:t> VÝROČNÁ SPRÁVA ZA ROK 2016</a:t>
            </a:r>
          </a:p>
          <a:p>
            <a:pPr algn="ctr"/>
            <a:r>
              <a:rPr lang="sk-SK" sz="4000" b="1" i="1" dirty="0" smtClean="0">
                <a:solidFill>
                  <a:schemeClr val="tx2"/>
                </a:solidFill>
                <a:latin typeface="Adobe Garamond Pro" pitchFamily="18" charset="-18"/>
                <a:cs typeface="Adobe Arabic" pitchFamily="18" charset="-78"/>
              </a:rPr>
              <a:t>NADÁCIA ANJELSKÉ KRÍDLA </a:t>
            </a:r>
          </a:p>
          <a:p>
            <a:endParaRPr lang="sk-SK" sz="4000" b="1" i="1" dirty="0">
              <a:solidFill>
                <a:schemeClr val="tx2"/>
              </a:solidFill>
              <a:latin typeface="Adobe Garamond Pro" pitchFamily="18" charset="-18"/>
            </a:endParaRPr>
          </a:p>
        </p:txBody>
      </p:sp>
      <p:pic>
        <p:nvPicPr>
          <p:cNvPr id="2050" name="Picture 2" descr="C:\Users\Alexandra\Downloads\nadacia anjelske krid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0"/>
            <a:ext cx="4873860" cy="3416779"/>
          </a:xfrm>
          <a:prstGeom prst="rect">
            <a:avLst/>
          </a:prstGeom>
          <a:noFill/>
        </p:spPr>
      </p:pic>
      <p:pic>
        <p:nvPicPr>
          <p:cNvPr id="4" name="Picture 2" descr="C:\Users\Alexandra\Downloads\nadacia anjelske krid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357298"/>
            <a:ext cx="1571604" cy="1101760"/>
          </a:xfrm>
          <a:prstGeom prst="rect">
            <a:avLst/>
          </a:prstGeom>
          <a:noFill/>
        </p:spPr>
      </p:pic>
      <p:pic>
        <p:nvPicPr>
          <p:cNvPr id="5" name="Picture 2" descr="C:\Users\Alexandra\Downloads\nadacia anjelske krid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667" y="1214422"/>
            <a:ext cx="1703971" cy="1194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600" b="1" dirty="0" smtClean="0">
                <a:latin typeface="Adobe Garamond Pro" pitchFamily="18" charset="-18"/>
              </a:rPr>
              <a:t>Zakladateľ a správca : </a:t>
            </a:r>
            <a:r>
              <a:rPr lang="sk-SK" sz="1600" dirty="0" smtClean="0">
                <a:latin typeface="Adobe Garamond Pro" pitchFamily="18" charset="-18"/>
              </a:rPr>
              <a:t>Ing. Alexandra </a:t>
            </a:r>
            <a:r>
              <a:rPr lang="sk-SK" sz="1600" dirty="0" err="1" smtClean="0">
                <a:latin typeface="Adobe Garamond Pro" pitchFamily="18" charset="-18"/>
              </a:rPr>
              <a:t>Majeríková</a:t>
            </a:r>
            <a:r>
              <a:rPr lang="sk-SK" sz="1600" dirty="0" smtClean="0">
                <a:latin typeface="Adobe Garamond Pro" pitchFamily="18" charset="-18"/>
              </a:rPr>
              <a:t> </a:t>
            </a:r>
          </a:p>
          <a:p>
            <a:r>
              <a:rPr lang="sk-SK" sz="1600" b="1" dirty="0" smtClean="0">
                <a:latin typeface="Adobe Garamond Pro" pitchFamily="18" charset="-18"/>
              </a:rPr>
              <a:t>Správna rada :</a:t>
            </a:r>
            <a:r>
              <a:rPr lang="sk-SK" sz="1600" dirty="0" smtClean="0">
                <a:latin typeface="Adobe Garamond Pro" pitchFamily="18" charset="-18"/>
              </a:rPr>
              <a:t> Ing. Slavomír </a:t>
            </a:r>
            <a:r>
              <a:rPr lang="sk-SK" sz="1600" dirty="0" err="1" smtClean="0">
                <a:latin typeface="Adobe Garamond Pro" pitchFamily="18" charset="-18"/>
              </a:rPr>
              <a:t>Mlich</a:t>
            </a:r>
            <a:r>
              <a:rPr lang="sk-SK" sz="1600" dirty="0" smtClean="0">
                <a:latin typeface="Adobe Garamond Pro" pitchFamily="18" charset="-18"/>
              </a:rPr>
              <a:t> , Boris Rizman, MUDr. Michal </a:t>
            </a:r>
            <a:r>
              <a:rPr lang="sk-SK" sz="1600" dirty="0" err="1" smtClean="0">
                <a:latin typeface="Adobe Garamond Pro" pitchFamily="18" charset="-18"/>
              </a:rPr>
              <a:t>Žáček</a:t>
            </a:r>
            <a:r>
              <a:rPr lang="sk-SK" sz="1600" dirty="0" smtClean="0">
                <a:latin typeface="Adobe Garamond Pro" pitchFamily="18" charset="-18"/>
              </a:rPr>
              <a:t> </a:t>
            </a:r>
          </a:p>
          <a:p>
            <a:r>
              <a:rPr lang="sk-SK" sz="1600" b="1" dirty="0" smtClean="0">
                <a:latin typeface="Adobe Garamond Pro" pitchFamily="18" charset="-18"/>
              </a:rPr>
              <a:t>Revízor: </a:t>
            </a:r>
            <a:r>
              <a:rPr lang="sk-SK" sz="1600" dirty="0" smtClean="0">
                <a:latin typeface="Adobe Garamond Pro" pitchFamily="18" charset="-18"/>
              </a:rPr>
              <a:t>Bc. </a:t>
            </a:r>
            <a:r>
              <a:rPr lang="sk-SK" sz="1600" dirty="0" err="1" smtClean="0">
                <a:latin typeface="Adobe Garamond Pro" pitchFamily="18" charset="-18"/>
              </a:rPr>
              <a:t>Luboš</a:t>
            </a:r>
            <a:r>
              <a:rPr lang="sk-SK" sz="1600" dirty="0" smtClean="0">
                <a:latin typeface="Adobe Garamond Pro" pitchFamily="18" charset="-18"/>
              </a:rPr>
              <a:t> Majerík </a:t>
            </a:r>
          </a:p>
          <a:p>
            <a:r>
              <a:rPr lang="sk-SK" sz="1600" b="1" dirty="0" smtClean="0">
                <a:latin typeface="Adobe Garamond Pro" pitchFamily="18" charset="-18"/>
              </a:rPr>
              <a:t>Dobrovoľníci :</a:t>
            </a:r>
            <a:r>
              <a:rPr lang="sk-SK" sz="1600" dirty="0" smtClean="0">
                <a:latin typeface="Adobe Garamond Pro" pitchFamily="18" charset="-18"/>
              </a:rPr>
              <a:t> MUDr. Oto Vincze, Simona Pekárová </a:t>
            </a:r>
            <a:endParaRPr lang="sk-SK" sz="1600" dirty="0">
              <a:latin typeface="Adobe Garamond Pro" pitchFamily="18" charset="-18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000" dirty="0" smtClean="0">
                <a:latin typeface="Adobe Arabic" pitchFamily="18" charset="-78"/>
                <a:cs typeface="Adobe Arabic" pitchFamily="18" charset="-78"/>
              </a:rPr>
              <a:t> Tím NADÁCIE ANJELSKÉ KRÍDLA</a:t>
            </a:r>
            <a:endParaRPr lang="sk-SK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4" name="Obrázok 3" descr="Alexandra Majeríkov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844" y="1071546"/>
            <a:ext cx="1733282" cy="1670580"/>
          </a:xfrm>
          <a:prstGeom prst="rect">
            <a:avLst/>
          </a:prstGeom>
        </p:spPr>
      </p:pic>
      <p:pic>
        <p:nvPicPr>
          <p:cNvPr id="6" name="Obrázok 5" descr="16864937_1753845664928620_468932345439661099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3214686"/>
            <a:ext cx="1643074" cy="1643074"/>
          </a:xfrm>
          <a:prstGeom prst="rect">
            <a:avLst/>
          </a:prstGeom>
        </p:spPr>
      </p:pic>
      <p:pic>
        <p:nvPicPr>
          <p:cNvPr id="7" name="Obrázok 6" descr="Bor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4429132"/>
            <a:ext cx="1435904" cy="2143140"/>
          </a:xfrm>
          <a:prstGeom prst="rect">
            <a:avLst/>
          </a:prstGeom>
        </p:spPr>
      </p:pic>
      <p:pic>
        <p:nvPicPr>
          <p:cNvPr id="9" name="Obrázok 8" descr="Slavk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20" y="2857496"/>
            <a:ext cx="1466849" cy="2603874"/>
          </a:xfrm>
          <a:prstGeom prst="rect">
            <a:avLst/>
          </a:prstGeom>
        </p:spPr>
      </p:pic>
      <p:pic>
        <p:nvPicPr>
          <p:cNvPr id="10" name="Obrázok 9" descr="Simonk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2928934"/>
            <a:ext cx="1291837" cy="2500330"/>
          </a:xfrm>
          <a:prstGeom prst="rect">
            <a:avLst/>
          </a:prstGeom>
        </p:spPr>
      </p:pic>
      <p:pic>
        <p:nvPicPr>
          <p:cNvPr id="11" name="Obrázok 10" descr="Micha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132" y="2185374"/>
            <a:ext cx="1428760" cy="2012338"/>
          </a:xfrm>
          <a:prstGeom prst="rect">
            <a:avLst/>
          </a:prstGeom>
        </p:spPr>
      </p:pic>
      <p:pic>
        <p:nvPicPr>
          <p:cNvPr id="12" name="Obrázok 11" descr="Obrázok 09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2938" y="2928934"/>
            <a:ext cx="1474512" cy="2357454"/>
          </a:xfrm>
          <a:prstGeom prst="rect">
            <a:avLst/>
          </a:prstGeom>
        </p:spPr>
      </p:pic>
      <p:pic>
        <p:nvPicPr>
          <p:cNvPr id="13" name="Picture 3" descr="C:\Users\Alexandra\Downloads\nadacia anjelske kridl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07884" y="5500702"/>
            <a:ext cx="1936116" cy="135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b="1" dirty="0" smtClean="0">
              <a:latin typeface="Adobe Garamond Pro" pitchFamily="18" charset="-18"/>
            </a:endParaRPr>
          </a:p>
          <a:p>
            <a:pPr algn="ctr">
              <a:buNone/>
            </a:pPr>
            <a:r>
              <a:rPr lang="sk-SK" b="1" dirty="0" smtClean="0">
                <a:latin typeface="Book Antiqua" pitchFamily="18" charset="0"/>
              </a:rPr>
              <a:t>FINANČNÚ ČINNOSŤ</a:t>
            </a:r>
          </a:p>
          <a:p>
            <a:pPr algn="ctr">
              <a:buNone/>
            </a:pPr>
            <a:r>
              <a:rPr lang="sk-SK" dirty="0" smtClean="0">
                <a:latin typeface="Book Antiqua" pitchFamily="18" charset="0"/>
              </a:rPr>
              <a:t>ZAČNE </a:t>
            </a:r>
            <a:r>
              <a:rPr lang="sk-SK" b="1" dirty="0" smtClean="0">
                <a:latin typeface="Book Antiqua" pitchFamily="18" charset="0"/>
              </a:rPr>
              <a:t>NADÁCIA ANJELSKÉ KRÍDLA </a:t>
            </a:r>
            <a:r>
              <a:rPr lang="sk-SK" dirty="0" smtClean="0">
                <a:latin typeface="Book Antiqua" pitchFamily="18" charset="0"/>
              </a:rPr>
              <a:t>VYKONÁVAŤ OD 1.1.2017, PRETO NEBUDE ZA </a:t>
            </a:r>
            <a:r>
              <a:rPr lang="sk-SK" b="1" dirty="0" smtClean="0">
                <a:latin typeface="Book Antiqua" pitchFamily="18" charset="0"/>
              </a:rPr>
              <a:t>ROK 2016 </a:t>
            </a:r>
            <a:r>
              <a:rPr lang="sk-SK" dirty="0" smtClean="0">
                <a:latin typeface="Book Antiqua" pitchFamily="18" charset="0"/>
              </a:rPr>
              <a:t>ODOVZDANÉ ANI DAŇOVÉ PRIZNANIE ANI ÚČTOVNÁ ZÁVIERKA. </a:t>
            </a:r>
            <a:endParaRPr lang="sk-SK" dirty="0">
              <a:latin typeface="Book Antiqua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400" dirty="0" smtClean="0">
                <a:latin typeface="Adobe Garamond Pro" pitchFamily="18" charset="-18"/>
              </a:rPr>
              <a:t>Finančná časť</a:t>
            </a:r>
            <a:endParaRPr lang="sk-SK" dirty="0">
              <a:latin typeface="Adobe Garamond Pro" pitchFamily="18" charset="-18"/>
            </a:endParaRPr>
          </a:p>
        </p:txBody>
      </p:sp>
      <p:pic>
        <p:nvPicPr>
          <p:cNvPr id="4" name="Picture 3" descr="C:\Users\Alexandra\Downloads\nadacia anjelske krid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4079" y="5357827"/>
            <a:ext cx="2139921" cy="1500174"/>
          </a:xfrm>
          <a:prstGeom prst="rect">
            <a:avLst/>
          </a:prstGeom>
          <a:noFill/>
        </p:spPr>
      </p:pic>
      <p:pic>
        <p:nvPicPr>
          <p:cNvPr id="5" name="Picture 3" descr="C:\Users\Alexandra\Downloads\nadacia anjelske krid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2071670" cy="1452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988858" y="245860"/>
          <a:ext cx="446869" cy="18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17"/>
                <a:gridCol w="111717"/>
                <a:gridCol w="111718"/>
                <a:gridCol w="111717"/>
              </a:tblGrid>
              <a:tr h="176139"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722860" y="254015"/>
            <a:ext cx="146375" cy="8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55"/>
            <a:r>
              <a:rPr sz="578" spc="-3" dirty="0">
                <a:latin typeface="Arial"/>
                <a:cs typeface="Arial"/>
              </a:rPr>
              <a:t>I</a:t>
            </a:r>
            <a:r>
              <a:rPr sz="578" spc="-6" dirty="0">
                <a:latin typeface="Arial"/>
                <a:cs typeface="Arial"/>
              </a:rPr>
              <a:t>Č</a:t>
            </a:r>
            <a:r>
              <a:rPr sz="578" spc="-3" dirty="0">
                <a:latin typeface="Arial"/>
                <a:cs typeface="Arial"/>
              </a:rPr>
              <a:t>O</a:t>
            </a:r>
            <a:endParaRPr sz="578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9844377" y="4259170"/>
            <a:ext cx="234852" cy="8976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6309">
              <a:lnSpc>
                <a:spcPts val="745"/>
              </a:lnSpc>
            </a:pPr>
            <a:r>
              <a:rPr dirty="0"/>
              <a:t>2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4958426" y="4284818"/>
            <a:ext cx="1509355" cy="6412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8155">
              <a:lnSpc>
                <a:spcPts val="526"/>
              </a:lnSpc>
            </a:pPr>
            <a:r>
              <a:rPr spc="3" dirty="0"/>
              <a:t>Strana</a:t>
            </a:r>
            <a:r>
              <a:rPr spc="-55" dirty="0"/>
              <a:t> </a:t>
            </a:r>
            <a:r>
              <a:rPr dirty="0"/>
              <a:t>: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873719" y="244638"/>
          <a:ext cx="893738" cy="94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17"/>
                <a:gridCol w="111717"/>
                <a:gridCol w="111718"/>
                <a:gridCol w="111717"/>
                <a:gridCol w="111717"/>
                <a:gridCol w="111717"/>
                <a:gridCol w="111717"/>
                <a:gridCol w="111718"/>
              </a:tblGrid>
              <a:tr h="94185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780509" y="254015"/>
            <a:ext cx="199787" cy="8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55"/>
            <a:r>
              <a:rPr sz="546" b="1" spc="3" dirty="0">
                <a:latin typeface="Times New Roman"/>
                <a:cs typeface="Times New Roman"/>
              </a:rPr>
              <a:t>/</a:t>
            </a:r>
            <a:r>
              <a:rPr sz="546" b="1" spc="131" dirty="0">
                <a:latin typeface="Times New Roman"/>
                <a:cs typeface="Times New Roman"/>
              </a:rPr>
              <a:t> </a:t>
            </a:r>
            <a:r>
              <a:rPr sz="578" spc="-3" dirty="0">
                <a:latin typeface="Arial"/>
                <a:cs typeface="Arial"/>
              </a:rPr>
              <a:t>SID</a:t>
            </a:r>
            <a:endParaRPr sz="578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80864" y="246269"/>
            <a:ext cx="940631" cy="94287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5300" rIns="0" bIns="0" rtlCol="0">
            <a:spAutoFit/>
          </a:bodyPr>
          <a:lstStyle/>
          <a:p>
            <a:pPr marL="3262">
              <a:spcBef>
                <a:spcPts val="42"/>
              </a:spcBef>
            </a:pPr>
            <a:r>
              <a:rPr sz="578" spc="-3" dirty="0">
                <a:latin typeface="Arial"/>
                <a:cs typeface="Arial"/>
              </a:rPr>
              <a:t>Súvaha (Úč </a:t>
            </a:r>
            <a:r>
              <a:rPr sz="578" spc="-6" dirty="0">
                <a:latin typeface="Arial"/>
                <a:cs typeface="Arial"/>
              </a:rPr>
              <a:t>NUJ </a:t>
            </a:r>
            <a:r>
              <a:rPr sz="578" spc="-3" dirty="0">
                <a:latin typeface="Arial"/>
                <a:cs typeface="Arial"/>
              </a:rPr>
              <a:t>1 -</a:t>
            </a:r>
            <a:r>
              <a:rPr sz="578" spc="-42" dirty="0">
                <a:latin typeface="Arial"/>
                <a:cs typeface="Arial"/>
              </a:rPr>
              <a:t> </a:t>
            </a:r>
            <a:r>
              <a:rPr sz="578" spc="-6" dirty="0">
                <a:latin typeface="Arial"/>
                <a:cs typeface="Arial"/>
              </a:rPr>
              <a:t>01)</a:t>
            </a:r>
            <a:endParaRPr sz="578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377195" y="462773"/>
          <a:ext cx="4060979" cy="48393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44"/>
                <a:gridCol w="2030490"/>
                <a:gridCol w="146782"/>
                <a:gridCol w="366956"/>
                <a:gridCol w="415883"/>
                <a:gridCol w="415883"/>
                <a:gridCol w="540241"/>
              </a:tblGrid>
              <a:tr h="365325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Strana</a:t>
                      </a:r>
                      <a:r>
                        <a:rPr sz="4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aktív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č.r.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Bežné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účtovné</a:t>
                      </a:r>
                      <a:r>
                        <a:rPr sz="4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obdobie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marR="77470" algn="ctr">
                        <a:lnSpc>
                          <a:spcPct val="124400"/>
                        </a:lnSpc>
                        <a:spcBef>
                          <a:spcPts val="5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Bezprostredne 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predchádzajúce </a:t>
                      </a:r>
                      <a:r>
                        <a:rPr sz="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účtovné</a:t>
                      </a:r>
                      <a:endParaRPr sz="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obdobie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95408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Brutto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Korekcia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Netto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Netto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6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a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b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4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113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A.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Neobežný majetok spolu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r.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002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+ r.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009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+ r.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021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001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4515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1.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Dlhodobý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nehmotný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majetok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r.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003 až</a:t>
                      </a:r>
                      <a:r>
                        <a:rPr sz="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008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002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3478">
                <a:tc rowSpan="6"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9845" marR="1054735">
                        <a:lnSpc>
                          <a:spcPct val="110100"/>
                        </a:lnSpc>
                        <a:spcBef>
                          <a:spcPts val="33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Nehmotné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výsledky z vývojovej a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obdobnej činnosti 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012 - (072 + 091</a:t>
                      </a:r>
                      <a:r>
                        <a:rPr sz="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003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Softvér 013 - (073 + 091</a:t>
                      </a:r>
                      <a:r>
                        <a:rPr sz="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004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Oceniteľné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práva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014 - (074 + 091</a:t>
                      </a:r>
                      <a:r>
                        <a:rPr sz="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005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34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9845" marR="385445">
                        <a:lnSpc>
                          <a:spcPct val="110100"/>
                        </a:lnSpc>
                        <a:spcBef>
                          <a:spcPts val="335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Ostatný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dlhodobý nehmotný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majetok (018 +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019)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- (078 + 079 +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091 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006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Obstaranie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dlhodobého nehmotného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majetku (041 -</a:t>
                      </a:r>
                      <a:r>
                        <a:rPr sz="4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093)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007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34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9845" marR="504190">
                        <a:lnSpc>
                          <a:spcPct val="110100"/>
                        </a:lnSpc>
                        <a:spcBef>
                          <a:spcPts val="335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Poskytnuté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preddavky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na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dlhodobý nehmotný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majetok (051 -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095 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008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2.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Dlhodobý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hmotný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majetok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r.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010 až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r.</a:t>
                      </a:r>
                      <a:r>
                        <a:rPr sz="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020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009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rowSpan="11"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Pozemky</a:t>
                      </a:r>
                      <a:r>
                        <a:rPr sz="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(031)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010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x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Umelecké diela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 zbierky</a:t>
                      </a:r>
                      <a:r>
                        <a:rPr sz="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(032)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spc="-15" dirty="0">
                          <a:latin typeface="Arial"/>
                          <a:cs typeface="Arial"/>
                        </a:rPr>
                        <a:t>011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x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Stavby 021 - (081 - 092</a:t>
                      </a:r>
                      <a:r>
                        <a:rPr sz="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012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34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9845" marR="1036955">
                        <a:lnSpc>
                          <a:spcPct val="110100"/>
                        </a:lnSpc>
                        <a:spcBef>
                          <a:spcPts val="335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Samostatné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hnuteľné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veci a súbory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hnuteľných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vecí  022 - (082 + 092</a:t>
                      </a:r>
                      <a:r>
                        <a:rPr sz="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013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Dopravné prostriedky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023 - (083 + 092</a:t>
                      </a:r>
                      <a:r>
                        <a:rPr sz="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014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Pestovateľské celky trvalých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porastov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025 - (085 + 092</a:t>
                      </a:r>
                      <a:r>
                        <a:rPr sz="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015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Základné stádo a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ťažné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zvieratá 026 - (086 + 092</a:t>
                      </a:r>
                      <a:r>
                        <a:rPr sz="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016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Drobný dlhodobý hmotný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majetok 028 - (088 + 092</a:t>
                      </a:r>
                      <a:r>
                        <a:rPr sz="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017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Ostatný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dlhodobý hmotný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majetok 029 - (089 + 092</a:t>
                      </a:r>
                      <a:r>
                        <a:rPr sz="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018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Obstaranie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dlhodobého hmotného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majetku (042 -</a:t>
                      </a:r>
                      <a:r>
                        <a:rPr sz="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094)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019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Poskytnuté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preddavky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na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dlhodobý hmotný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majetok (052 - 095</a:t>
                      </a:r>
                      <a:r>
                        <a:rPr sz="4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020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3.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Dlhodobý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finančný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majetok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r.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022 až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r.</a:t>
                      </a:r>
                      <a:r>
                        <a:rPr sz="4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028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021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3478">
                <a:tc rowSpan="7"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9845" marR="454025">
                        <a:lnSpc>
                          <a:spcPct val="110100"/>
                        </a:lnSpc>
                        <a:spcBef>
                          <a:spcPts val="335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Podielové cenné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papiere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podiely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v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obchodných spoločnostiach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v 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ovládanej osobe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(061-096</a:t>
                      </a:r>
                      <a:r>
                        <a:rPr sz="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022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34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9845" marR="454025">
                        <a:lnSpc>
                          <a:spcPct val="110100"/>
                        </a:lnSpc>
                        <a:spcBef>
                          <a:spcPts val="335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Podielové cenné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papiere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podiely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v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obchodných spoločnostiach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s 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podstatným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vplyvom (062-096</a:t>
                      </a:r>
                      <a:r>
                        <a:rPr sz="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023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Dlhové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cenné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papiere držané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do splatnosti (065 - 096</a:t>
                      </a:r>
                      <a:r>
                        <a:rPr sz="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024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Pôžičky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podnikom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v skupine a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ostatné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pôžičky (066 +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067)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- 096</a:t>
                      </a:r>
                      <a:r>
                        <a:rPr sz="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10" dirty="0">
                          <a:latin typeface="Arial"/>
                          <a:cs typeface="Arial"/>
                        </a:rPr>
                        <a:t>AÚ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025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Ostatný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dlhodobý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finančný majetok (069 - 096</a:t>
                      </a:r>
                      <a:r>
                        <a:rPr sz="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026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Obstaranie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dlhodobého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finančného majetku (043 - 096</a:t>
                      </a:r>
                      <a:r>
                        <a:rPr sz="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027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Poskytnuté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preddavky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na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dlhodobý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finančný majetok (053 - 096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028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237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9844377" y="4259170"/>
            <a:ext cx="234852" cy="8976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6309">
              <a:lnSpc>
                <a:spcPts val="745"/>
              </a:lnSpc>
            </a:pPr>
            <a:r>
              <a:rPr dirty="0"/>
              <a:t>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958426" y="4284818"/>
            <a:ext cx="1509355" cy="6412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8155">
              <a:lnSpc>
                <a:spcPts val="526"/>
              </a:lnSpc>
            </a:pPr>
            <a:r>
              <a:rPr spc="3" dirty="0"/>
              <a:t>Strana</a:t>
            </a:r>
            <a:r>
              <a:rPr spc="-55" dirty="0"/>
              <a:t> </a:t>
            </a:r>
            <a:r>
              <a:rPr dirty="0"/>
              <a:t>: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988858" y="245860"/>
          <a:ext cx="446869" cy="18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17"/>
                <a:gridCol w="111717"/>
                <a:gridCol w="111718"/>
                <a:gridCol w="111717"/>
              </a:tblGrid>
              <a:tr h="176139"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873720" y="244637"/>
          <a:ext cx="893738" cy="94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17"/>
                <a:gridCol w="111717"/>
                <a:gridCol w="111718"/>
                <a:gridCol w="111717"/>
                <a:gridCol w="111717"/>
                <a:gridCol w="111717"/>
                <a:gridCol w="111717"/>
                <a:gridCol w="111718"/>
              </a:tblGrid>
              <a:tr h="94185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77196" y="244230"/>
          <a:ext cx="4060979" cy="6115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44"/>
                <a:gridCol w="797518"/>
                <a:gridCol w="1232972"/>
                <a:gridCol w="146782"/>
                <a:gridCol w="366956"/>
                <a:gridCol w="415883"/>
                <a:gridCol w="415883"/>
                <a:gridCol w="540241"/>
              </a:tblGrid>
              <a:tr h="130880">
                <a:tc gridSpan="2"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Súvaha (Úč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NUJ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1 -</a:t>
                      </a:r>
                      <a:r>
                        <a:rPr sz="6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01)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2192020">
                        <a:lnSpc>
                          <a:spcPct val="100000"/>
                        </a:lnSpc>
                        <a:spcBef>
                          <a:spcPts val="95"/>
                        </a:spcBef>
                        <a:tabLst>
                          <a:tab pos="3838575" algn="l"/>
                        </a:tabLst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IČO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500" b="1" spc="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500" b="1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SID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5325">
                <a:tc rowSpan="2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Strana</a:t>
                      </a:r>
                      <a:r>
                        <a:rPr sz="4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aktív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č.r.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Bežné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účtovné</a:t>
                      </a:r>
                      <a:r>
                        <a:rPr sz="4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obdobie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marR="77470" algn="ctr">
                        <a:lnSpc>
                          <a:spcPct val="124400"/>
                        </a:lnSpc>
                        <a:spcBef>
                          <a:spcPts val="5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Bezprostredne 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predchádzajúce </a:t>
                      </a:r>
                      <a:r>
                        <a:rPr sz="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účtovné</a:t>
                      </a:r>
                      <a:endParaRPr sz="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obdobie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95408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Brutto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Korekcia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Netto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Netto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6439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a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b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4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113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B.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Obežný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majetok spolu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r.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030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+ r.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037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+ r.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042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+ r.</a:t>
                      </a:r>
                      <a:r>
                        <a:rPr sz="4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051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029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400" dirty="0">
                          <a:latin typeface="Arial Narrow"/>
                          <a:cs typeface="Arial Narrow"/>
                        </a:rPr>
                        <a:t>7</a:t>
                      </a:r>
                      <a:r>
                        <a:rPr sz="400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400" dirty="0">
                          <a:latin typeface="Arial Narrow"/>
                          <a:cs typeface="Arial Narrow"/>
                        </a:rPr>
                        <a:t>000,00</a:t>
                      </a:r>
                      <a:endParaRPr sz="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400" dirty="0">
                          <a:latin typeface="Arial Narrow"/>
                          <a:cs typeface="Arial Narrow"/>
                        </a:rPr>
                        <a:t>7</a:t>
                      </a:r>
                      <a:r>
                        <a:rPr sz="400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400" dirty="0">
                          <a:latin typeface="Arial Narrow"/>
                          <a:cs typeface="Arial Narrow"/>
                        </a:rPr>
                        <a:t>000,00</a:t>
                      </a:r>
                      <a:endParaRPr sz="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4515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1.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Zásoby r.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031 až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r.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036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030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rowSpan="6"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Materiál </a:t>
                      </a:r>
                      <a:r>
                        <a:rPr sz="400" spc="-10" dirty="0">
                          <a:latin typeface="Arial"/>
                          <a:cs typeface="Arial"/>
                        </a:rPr>
                        <a:t>(112+119)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191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031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7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 marR="337820">
                        <a:lnSpc>
                          <a:spcPct val="110100"/>
                        </a:lnSpc>
                        <a:spcBef>
                          <a:spcPts val="33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Nedokončená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výroba a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polotovary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vlastnej výroby (121+122) - (192 + 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193)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032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Výrobky (123 -</a:t>
                      </a:r>
                      <a:r>
                        <a:rPr sz="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194)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033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Zvieratá (124 -</a:t>
                      </a:r>
                      <a:r>
                        <a:rPr sz="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195)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034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spc="-15" dirty="0">
                          <a:latin typeface="Arial"/>
                          <a:cs typeface="Arial"/>
                        </a:rPr>
                        <a:t>Tovar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(132+139) -</a:t>
                      </a:r>
                      <a:r>
                        <a:rPr sz="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196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035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Poskytnuté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prevádzkové preddavky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na zásoby (314 </a:t>
                      </a:r>
                      <a:r>
                        <a:rPr sz="400" spc="10" dirty="0">
                          <a:latin typeface="Arial"/>
                          <a:cs typeface="Arial"/>
                        </a:rPr>
                        <a:t>AÚ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- 391 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036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2.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Dlhodobé pohľadávky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r.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038 až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r.</a:t>
                      </a:r>
                      <a:r>
                        <a:rPr sz="4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041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037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rowSpan="4"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Pohľadávky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obchodného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styku </a:t>
                      </a:r>
                      <a:r>
                        <a:rPr sz="400" spc="-10" dirty="0">
                          <a:latin typeface="Arial"/>
                          <a:cs typeface="Arial"/>
                        </a:rPr>
                        <a:t>(311 </a:t>
                      </a:r>
                      <a:r>
                        <a:rPr sz="400" spc="10" dirty="0">
                          <a:latin typeface="Arial"/>
                          <a:cs typeface="Arial"/>
                        </a:rPr>
                        <a:t>AÚ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až 314 AÚ) - 391</a:t>
                      </a:r>
                      <a:r>
                        <a:rPr sz="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10" dirty="0">
                          <a:latin typeface="Arial"/>
                          <a:cs typeface="Arial"/>
                        </a:rPr>
                        <a:t>AÚ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038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Ostatné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pohľadávky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(315 </a:t>
                      </a:r>
                      <a:r>
                        <a:rPr sz="400" spc="10" dirty="0">
                          <a:latin typeface="Arial"/>
                          <a:cs typeface="Arial"/>
                        </a:rPr>
                        <a:t>AÚ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- 391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039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Pohľadávky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voči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účastníkom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združení (358 </a:t>
                      </a:r>
                      <a:r>
                        <a:rPr sz="400" spc="10" dirty="0">
                          <a:latin typeface="Arial"/>
                          <a:cs typeface="Arial"/>
                        </a:rPr>
                        <a:t>AÚ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- 391 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040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7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Iné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pohľadávky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(335 </a:t>
                      </a:r>
                      <a:r>
                        <a:rPr sz="400" spc="10" dirty="0">
                          <a:latin typeface="Arial"/>
                          <a:cs typeface="Arial"/>
                        </a:rPr>
                        <a:t>AÚ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+ 373 </a:t>
                      </a:r>
                      <a:r>
                        <a:rPr sz="400" spc="10" dirty="0">
                          <a:latin typeface="Arial"/>
                          <a:cs typeface="Arial"/>
                        </a:rPr>
                        <a:t>AÚ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+ 375 </a:t>
                      </a:r>
                      <a:r>
                        <a:rPr sz="400" spc="10" dirty="0">
                          <a:latin typeface="Arial"/>
                          <a:cs typeface="Arial"/>
                        </a:rPr>
                        <a:t>AÚ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+ 378 AÚ) - (391</a:t>
                      </a:r>
                      <a:r>
                        <a:rPr sz="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041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3.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Krátkodobé pohľadávky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r.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043 až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r.</a:t>
                      </a:r>
                      <a:r>
                        <a:rPr sz="4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050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042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rowSpan="8"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Pohľadávky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obchodného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styku </a:t>
                      </a:r>
                      <a:r>
                        <a:rPr sz="400" spc="-10" dirty="0">
                          <a:latin typeface="Arial"/>
                          <a:cs typeface="Arial"/>
                        </a:rPr>
                        <a:t>((311 </a:t>
                      </a:r>
                      <a:r>
                        <a:rPr sz="400" spc="10" dirty="0">
                          <a:latin typeface="Arial"/>
                          <a:cs typeface="Arial"/>
                        </a:rPr>
                        <a:t>AÚ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až 314 AÚ) - 391</a:t>
                      </a:r>
                      <a:r>
                        <a:rPr sz="4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043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Ostatné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pohľadávky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(315 </a:t>
                      </a:r>
                      <a:r>
                        <a:rPr sz="400" spc="10" dirty="0">
                          <a:latin typeface="Arial"/>
                          <a:cs typeface="Arial"/>
                        </a:rPr>
                        <a:t>AÚ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- 391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044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7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 marR="552450">
                        <a:lnSpc>
                          <a:spcPct val="110100"/>
                        </a:lnSpc>
                        <a:spcBef>
                          <a:spcPts val="335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Zúčtovanie so Sociálnou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poisťovňou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 zdravotnými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poisťovňami 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(336)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045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x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Daňové pohľadávky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(341 až</a:t>
                      </a:r>
                      <a:r>
                        <a:rPr sz="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345)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046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x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76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 marR="529590">
                        <a:lnSpc>
                          <a:spcPct val="110100"/>
                        </a:lnSpc>
                        <a:spcBef>
                          <a:spcPts val="33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Pohľadávky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dôvodu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finančných vzťahov k štátnemu rozpočtu a  rozpočtom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územnej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samosprávy (346 +</a:t>
                      </a:r>
                      <a:r>
                        <a:rPr sz="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348)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047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x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Pohľadávky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voči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účastníkom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združení (358 </a:t>
                      </a:r>
                      <a:r>
                        <a:rPr sz="400" spc="10" dirty="0">
                          <a:latin typeface="Arial"/>
                          <a:cs typeface="Arial"/>
                        </a:rPr>
                        <a:t>AÚ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- 391 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048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Spojovací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účet pri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združení (396 - 391</a:t>
                      </a:r>
                      <a:r>
                        <a:rPr sz="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049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Iné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pohľadávky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(335 </a:t>
                      </a:r>
                      <a:r>
                        <a:rPr sz="400" spc="10" dirty="0">
                          <a:latin typeface="Arial"/>
                          <a:cs typeface="Arial"/>
                        </a:rPr>
                        <a:t>AÚ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+ 373 </a:t>
                      </a:r>
                      <a:r>
                        <a:rPr sz="400" spc="10" dirty="0">
                          <a:latin typeface="Arial"/>
                          <a:cs typeface="Arial"/>
                        </a:rPr>
                        <a:t>AÚ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+ 375 </a:t>
                      </a:r>
                      <a:r>
                        <a:rPr sz="400" spc="10" dirty="0">
                          <a:latin typeface="Arial"/>
                          <a:cs typeface="Arial"/>
                        </a:rPr>
                        <a:t>AÚ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+ 378 AÚ) - 391</a:t>
                      </a:r>
                      <a:r>
                        <a:rPr sz="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10" dirty="0">
                          <a:latin typeface="Arial"/>
                          <a:cs typeface="Arial"/>
                        </a:rPr>
                        <a:t>AÚ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050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4.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Finančné účty r.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052 až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r.</a:t>
                      </a:r>
                      <a:r>
                        <a:rPr sz="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056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051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R="30480" algn="r">
                        <a:lnSpc>
                          <a:spcPct val="100000"/>
                        </a:lnSpc>
                      </a:pPr>
                      <a:r>
                        <a:rPr sz="400" dirty="0">
                          <a:latin typeface="Arial Narrow"/>
                          <a:cs typeface="Arial Narrow"/>
                        </a:rPr>
                        <a:t>7</a:t>
                      </a:r>
                      <a:r>
                        <a:rPr sz="400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400" dirty="0">
                          <a:latin typeface="Arial Narrow"/>
                          <a:cs typeface="Arial Narrow"/>
                        </a:rPr>
                        <a:t>000,00</a:t>
                      </a:r>
                      <a:endParaRPr sz="4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R="30480" algn="r">
                        <a:lnSpc>
                          <a:spcPct val="100000"/>
                        </a:lnSpc>
                      </a:pPr>
                      <a:r>
                        <a:rPr sz="400" dirty="0">
                          <a:latin typeface="Arial Narrow"/>
                          <a:cs typeface="Arial Narrow"/>
                        </a:rPr>
                        <a:t>7</a:t>
                      </a:r>
                      <a:r>
                        <a:rPr sz="400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400" dirty="0">
                          <a:latin typeface="Arial Narrow"/>
                          <a:cs typeface="Arial Narrow"/>
                        </a:rPr>
                        <a:t>000,00</a:t>
                      </a:r>
                      <a:endParaRPr sz="4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rowSpan="5">
                  <a:txBody>
                    <a:bodyPr/>
                    <a:lstStyle/>
                    <a:p>
                      <a:endParaRPr sz="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Pokladnica </a:t>
                      </a:r>
                      <a:r>
                        <a:rPr sz="400" spc="-10" dirty="0">
                          <a:latin typeface="Arial"/>
                          <a:cs typeface="Arial"/>
                        </a:rPr>
                        <a:t>(211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213)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052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400" dirty="0">
                          <a:latin typeface="Arial Narrow"/>
                          <a:cs typeface="Arial Narrow"/>
                        </a:rPr>
                        <a:t>7</a:t>
                      </a:r>
                      <a:r>
                        <a:rPr sz="400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400" dirty="0">
                          <a:latin typeface="Arial Narrow"/>
                          <a:cs typeface="Arial Narrow"/>
                        </a:rPr>
                        <a:t>000,00</a:t>
                      </a:r>
                      <a:endParaRPr sz="4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x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400" dirty="0">
                          <a:latin typeface="Arial Narrow"/>
                          <a:cs typeface="Arial Narrow"/>
                        </a:rPr>
                        <a:t>7</a:t>
                      </a:r>
                      <a:r>
                        <a:rPr sz="400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400" dirty="0">
                          <a:latin typeface="Arial Narrow"/>
                          <a:cs typeface="Arial Narrow"/>
                        </a:rPr>
                        <a:t>000,00</a:t>
                      </a:r>
                      <a:endParaRPr sz="4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Bankové účty (221 </a:t>
                      </a:r>
                      <a:r>
                        <a:rPr sz="400" spc="10" dirty="0">
                          <a:latin typeface="Arial"/>
                          <a:cs typeface="Arial"/>
                        </a:rPr>
                        <a:t>AÚ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261)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053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x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76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Bankové účty s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dobou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viazanosti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dlhšou ako jeden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rok (221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054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x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7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 marR="468630">
                        <a:lnSpc>
                          <a:spcPct val="110100"/>
                        </a:lnSpc>
                        <a:spcBef>
                          <a:spcPts val="335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Krátkodobý finančný majetok (251 + 253 + 255 + 256 +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257)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291  </a:t>
                      </a:r>
                      <a:r>
                        <a:rPr sz="400" spc="10" dirty="0">
                          <a:latin typeface="Arial"/>
                          <a:cs typeface="Arial"/>
                        </a:rPr>
                        <a:t>AÚ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055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Obstaranie krátkodobého finančného majetku (259 - 291</a:t>
                      </a:r>
                      <a:r>
                        <a:rPr sz="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056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C.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Časové rozlíšenie spolu 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r.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058 až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r.</a:t>
                      </a:r>
                      <a:r>
                        <a:rPr sz="4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059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057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1.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Náklady budúcich období</a:t>
                      </a:r>
                      <a:r>
                        <a:rPr sz="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(381)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058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151"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Príjmy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budúcich období</a:t>
                      </a:r>
                      <a:r>
                        <a:rPr sz="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(385)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059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0687">
                <a:tc gridSpan="3"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Majetok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spolu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r.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001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+ r.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029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+ r.</a:t>
                      </a:r>
                      <a:r>
                        <a:rPr sz="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057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060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400" dirty="0">
                          <a:latin typeface="Arial Narrow"/>
                          <a:cs typeface="Arial Narrow"/>
                        </a:rPr>
                        <a:t>7</a:t>
                      </a:r>
                      <a:r>
                        <a:rPr sz="400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400" dirty="0">
                          <a:latin typeface="Arial Narrow"/>
                          <a:cs typeface="Arial Narrow"/>
                        </a:rPr>
                        <a:t>000,00</a:t>
                      </a:r>
                      <a:endParaRPr sz="4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400" dirty="0">
                          <a:latin typeface="Arial Narrow"/>
                          <a:cs typeface="Arial Narrow"/>
                        </a:rPr>
                        <a:t>7</a:t>
                      </a:r>
                      <a:r>
                        <a:rPr sz="400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400" dirty="0">
                          <a:latin typeface="Arial Narrow"/>
                          <a:cs typeface="Arial Narrow"/>
                        </a:rPr>
                        <a:t>000,00</a:t>
                      </a:r>
                      <a:endParaRPr sz="4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164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9844377" y="4259170"/>
            <a:ext cx="234852" cy="8976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6309">
              <a:lnSpc>
                <a:spcPts val="745"/>
              </a:lnSpc>
            </a:pPr>
            <a:r>
              <a:rPr dirty="0"/>
              <a:t>4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958426" y="4284818"/>
            <a:ext cx="1509355" cy="6412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8155">
              <a:lnSpc>
                <a:spcPts val="526"/>
              </a:lnSpc>
            </a:pPr>
            <a:r>
              <a:rPr spc="3" dirty="0"/>
              <a:t>Strana</a:t>
            </a:r>
            <a:r>
              <a:rPr spc="-55" dirty="0"/>
              <a:t> </a:t>
            </a:r>
            <a:r>
              <a:rPr dirty="0"/>
              <a:t>: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988858" y="245860"/>
          <a:ext cx="446869" cy="18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17"/>
                <a:gridCol w="111717"/>
                <a:gridCol w="111718"/>
                <a:gridCol w="111717"/>
              </a:tblGrid>
              <a:tr h="176139"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873720" y="244637"/>
          <a:ext cx="893738" cy="94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17"/>
                <a:gridCol w="111717"/>
                <a:gridCol w="111718"/>
                <a:gridCol w="111717"/>
                <a:gridCol w="111717"/>
                <a:gridCol w="111717"/>
                <a:gridCol w="111717"/>
                <a:gridCol w="111718"/>
              </a:tblGrid>
              <a:tr h="94185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77196" y="244230"/>
          <a:ext cx="4060980" cy="5632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44"/>
                <a:gridCol w="797518"/>
                <a:gridCol w="1232972"/>
                <a:gridCol w="171246"/>
                <a:gridCol w="880694"/>
                <a:gridCol w="833806"/>
              </a:tblGrid>
              <a:tr h="130880">
                <a:tc gridSpan="2"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Súvaha (Úč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NUJ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1 -</a:t>
                      </a:r>
                      <a:r>
                        <a:rPr sz="6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01)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192020">
                        <a:lnSpc>
                          <a:spcPct val="100000"/>
                        </a:lnSpc>
                        <a:spcBef>
                          <a:spcPts val="95"/>
                        </a:spcBef>
                        <a:tabLst>
                          <a:tab pos="3838575" algn="l"/>
                        </a:tabLst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IČO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500" b="1" spc="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500" b="1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SID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5002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Strana</a:t>
                      </a:r>
                      <a:r>
                        <a:rPr sz="4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pasív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č.r.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19050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Bežné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účtovné</a:t>
                      </a:r>
                      <a:r>
                        <a:rPr sz="4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obdobie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 marR="124460" algn="ctr">
                        <a:lnSpc>
                          <a:spcPct val="126800"/>
                        </a:lnSpc>
                        <a:spcBef>
                          <a:spcPts val="3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Bezprostredne 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predchádzajúce</a:t>
                      </a:r>
                      <a:r>
                        <a:rPr sz="4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účtovné</a:t>
                      </a:r>
                      <a:endParaRPr sz="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obdobie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6223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a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b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5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6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5538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A.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29845" marR="1647825">
                        <a:lnSpc>
                          <a:spcPct val="114300"/>
                        </a:lnSpc>
                        <a:spcBef>
                          <a:spcPts val="10"/>
                        </a:spcBef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Vlastné zdroje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krytia majetku spolu 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r.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062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+ r.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068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+ r.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072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+ r.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073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061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400" dirty="0">
                          <a:latin typeface="Arial Narrow"/>
                          <a:cs typeface="Arial Narrow"/>
                        </a:rPr>
                        <a:t>7</a:t>
                      </a:r>
                      <a:r>
                        <a:rPr sz="400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400" dirty="0">
                          <a:latin typeface="Arial Narrow"/>
                          <a:cs typeface="Arial Narrow"/>
                        </a:rPr>
                        <a:t>000,00</a:t>
                      </a:r>
                      <a:endParaRPr sz="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01116">
                <a:tc rowSpan="6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1.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Imanie a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peňažné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fondy r.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063 až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r.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067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062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400" dirty="0">
                          <a:latin typeface="Arial Narrow"/>
                          <a:cs typeface="Arial Narrow"/>
                        </a:rPr>
                        <a:t>7</a:t>
                      </a:r>
                      <a:r>
                        <a:rPr sz="400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400" dirty="0">
                          <a:latin typeface="Arial Narrow"/>
                          <a:cs typeface="Arial Narrow"/>
                        </a:rPr>
                        <a:t>000,00</a:t>
                      </a:r>
                      <a:endParaRPr sz="4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86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Základné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imanie</a:t>
                      </a:r>
                      <a:r>
                        <a:rPr sz="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-10" dirty="0">
                          <a:latin typeface="Arial"/>
                          <a:cs typeface="Arial"/>
                        </a:rPr>
                        <a:t>(411)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063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400" dirty="0">
                          <a:latin typeface="Arial Narrow"/>
                          <a:cs typeface="Arial Narrow"/>
                        </a:rPr>
                        <a:t>7</a:t>
                      </a:r>
                      <a:r>
                        <a:rPr sz="400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400" dirty="0">
                          <a:latin typeface="Arial Narrow"/>
                          <a:cs typeface="Arial Narrow"/>
                        </a:rPr>
                        <a:t>000,00</a:t>
                      </a:r>
                      <a:endParaRPr sz="4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86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Peňažné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fondy tvorené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podľa osobitného predpisu</a:t>
                      </a:r>
                      <a:r>
                        <a:rPr sz="4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(412)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064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86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Fond reprodukcie</a:t>
                      </a:r>
                      <a:r>
                        <a:rPr sz="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(413)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065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86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Oceňovacie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rozdiely z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precenenia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majetku a záväzkov</a:t>
                      </a:r>
                      <a:r>
                        <a:rPr sz="4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(414)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066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86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Oceňovacie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rozdiely z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precenenia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kapitálových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účastín</a:t>
                      </a:r>
                      <a:r>
                        <a:rPr sz="4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(415)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067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01116">
                <a:tc rowSpan="4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2.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Fondy tvorené zo zisku r.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069 až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r.</a:t>
                      </a:r>
                      <a:r>
                        <a:rPr sz="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071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068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86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Rezervný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fond</a:t>
                      </a:r>
                      <a:r>
                        <a:rPr sz="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(421)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069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86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Fondy tvorené zo zisku</a:t>
                      </a:r>
                      <a:r>
                        <a:rPr sz="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(423)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070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86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Ostatné fondy</a:t>
                      </a:r>
                      <a:r>
                        <a:rPr sz="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(427)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071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67576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3.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 marR="759460">
                        <a:lnSpc>
                          <a:spcPct val="114300"/>
                        </a:lnSpc>
                        <a:spcBef>
                          <a:spcPts val="60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Nevysporiadaný výsledok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hospodárenia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minulých rokov 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(+;-</a:t>
                      </a:r>
                      <a:r>
                        <a:rPr sz="4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428)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072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67576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4.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Výsledok hospodárenia za účtovné obdobie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r.060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- (r.062 +</a:t>
                      </a:r>
                      <a:r>
                        <a:rPr sz="4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r.068</a:t>
                      </a:r>
                      <a:endParaRPr sz="400">
                        <a:latin typeface="Arial"/>
                        <a:cs typeface="Arial"/>
                      </a:endParaRPr>
                    </a:p>
                    <a:p>
                      <a:pPr marL="298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r.072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r.074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r.101)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073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01117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B.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Cudzie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zdroje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spolu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r.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075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r.079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+ r.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087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+ r.</a:t>
                      </a:r>
                      <a:r>
                        <a:rPr sz="4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097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074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01116">
                <a:tc rowSpan="4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1.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Rezervy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r.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076 až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r.</a:t>
                      </a:r>
                      <a:r>
                        <a:rPr sz="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078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075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86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Rezervy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zákonné (451</a:t>
                      </a:r>
                      <a:r>
                        <a:rPr sz="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076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86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Ostatné rezervy (459</a:t>
                      </a:r>
                      <a:r>
                        <a:rPr sz="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077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86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Krátkodobé rezervy  (323 + 451 </a:t>
                      </a:r>
                      <a:r>
                        <a:rPr sz="400" spc="10" dirty="0">
                          <a:latin typeface="Arial"/>
                          <a:cs typeface="Arial"/>
                        </a:rPr>
                        <a:t>AÚ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+ 459</a:t>
                      </a:r>
                      <a:r>
                        <a:rPr sz="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078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01116">
                <a:tc rowSpan="8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2.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Dlhodobé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záväzky r.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080 až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r.</a:t>
                      </a:r>
                      <a:r>
                        <a:rPr sz="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086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079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86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Záväzky zo sociálneho fondu</a:t>
                      </a:r>
                      <a:r>
                        <a:rPr sz="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(472)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080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86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Vydané dlhopisy</a:t>
                      </a:r>
                      <a:r>
                        <a:rPr sz="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(473)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081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86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Záväzky z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nájmu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(474</a:t>
                      </a:r>
                      <a:r>
                        <a:rPr sz="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082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86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Dlhodobé prijaté preddavky</a:t>
                      </a:r>
                      <a:r>
                        <a:rPr sz="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(475)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083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86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Dlhodobé nevyfakturované dodávky</a:t>
                      </a:r>
                      <a:r>
                        <a:rPr sz="4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(476)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084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86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Dlhodobé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zmenky na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úhradu</a:t>
                      </a:r>
                      <a:r>
                        <a:rPr sz="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(478)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085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86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Ostatné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dlhodobé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záväzky (373 </a:t>
                      </a:r>
                      <a:r>
                        <a:rPr sz="400" spc="10" dirty="0">
                          <a:latin typeface="Arial"/>
                          <a:cs typeface="Arial"/>
                        </a:rPr>
                        <a:t>AÚ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+ 479</a:t>
                      </a:r>
                      <a:r>
                        <a:rPr sz="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086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01116">
                <a:tc rowSpan="10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3.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Krátkodobé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záväzky r.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088 až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r.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 096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087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86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Záväzky z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obchodného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styku (321 až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326) okrem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323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088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86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Záväzky voči zamestnancom</a:t>
                      </a:r>
                      <a:r>
                        <a:rPr sz="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(331+333)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089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590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8100" marR="544830">
                        <a:lnSpc>
                          <a:spcPct val="110100"/>
                        </a:lnSpc>
                        <a:spcBef>
                          <a:spcPts val="35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Zúčtovanie so Sociálnou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poisťovňou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 zdravotnými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poisťovňami 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(336)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090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86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Daňové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záväzky (341 až</a:t>
                      </a:r>
                      <a:r>
                        <a:rPr sz="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345)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091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590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8100" marR="659765">
                        <a:lnSpc>
                          <a:spcPct val="110100"/>
                        </a:lnSpc>
                        <a:spcBef>
                          <a:spcPts val="35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Záväzky z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dôvodu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finančných vzťahov k štátnemu rozpočtu a  rozpočtom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územnej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samosprávy  (346 +</a:t>
                      </a:r>
                      <a:r>
                        <a:rPr sz="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348)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092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590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8100" marR="562610">
                        <a:lnSpc>
                          <a:spcPct val="110100"/>
                        </a:lnSpc>
                        <a:spcBef>
                          <a:spcPts val="35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Záväzky z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upísaných nesplatených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cenných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papierov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 vkladov  (367)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093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86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Záväzky voči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účastníkom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združení</a:t>
                      </a:r>
                      <a:r>
                        <a:rPr sz="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(368)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094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86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Spojovací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účet pri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združení</a:t>
                      </a:r>
                      <a:r>
                        <a:rPr sz="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(396)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095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86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Ostatné záväzky (379 + 373 </a:t>
                      </a:r>
                      <a:r>
                        <a:rPr sz="400" spc="10" dirty="0">
                          <a:latin typeface="Arial"/>
                          <a:cs typeface="Arial"/>
                        </a:rPr>
                        <a:t>AÚ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+ 474 </a:t>
                      </a:r>
                      <a:r>
                        <a:rPr sz="400" spc="10" dirty="0">
                          <a:latin typeface="Arial"/>
                          <a:cs typeface="Arial"/>
                        </a:rPr>
                        <a:t>AÚ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+ 479</a:t>
                      </a:r>
                      <a:r>
                        <a:rPr sz="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096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01116">
                <a:tc rowSpan="4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4.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Bankové výpomoci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a pôžičky r.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098 až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r.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100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097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86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Dlhodobé bankové úvery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(461</a:t>
                      </a:r>
                      <a:r>
                        <a:rPr sz="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098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86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Bežné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bankové úvery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(231 + 232 + 461</a:t>
                      </a:r>
                      <a:r>
                        <a:rPr sz="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AÚ)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099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86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Prijaté krátkodobé finančné výpomoci (241 +</a:t>
                      </a:r>
                      <a:r>
                        <a:rPr sz="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249)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100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01117">
                <a:tc rowSpan="3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C.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Časové rozlíšenie spolu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r.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102 až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r.</a:t>
                      </a:r>
                      <a:r>
                        <a:rPr sz="4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103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101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86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Výdavky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budúcich období</a:t>
                      </a:r>
                      <a:r>
                        <a:rPr sz="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(383)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102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86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400" spc="5" dirty="0">
                          <a:latin typeface="Arial"/>
                          <a:cs typeface="Arial"/>
                        </a:rPr>
                        <a:t>Výnosy </a:t>
                      </a:r>
                      <a:r>
                        <a:rPr sz="400" dirty="0">
                          <a:latin typeface="Arial"/>
                          <a:cs typeface="Arial"/>
                        </a:rPr>
                        <a:t>budúcich období</a:t>
                      </a:r>
                      <a:r>
                        <a:rPr sz="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spc="5" dirty="0">
                          <a:latin typeface="Arial"/>
                          <a:cs typeface="Arial"/>
                        </a:rPr>
                        <a:t>(384)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103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01116">
                <a:tc gridSpan="3"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Vlastné zdroje a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cudzie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zdroje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spolu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r.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061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+ r.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074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+ r.</a:t>
                      </a:r>
                      <a:r>
                        <a:rPr sz="4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10" dirty="0">
                          <a:latin typeface="Arial"/>
                          <a:cs typeface="Arial"/>
                        </a:rPr>
                        <a:t>101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104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400" dirty="0">
                          <a:latin typeface="Arial Narrow"/>
                          <a:cs typeface="Arial Narrow"/>
                        </a:rPr>
                        <a:t>7</a:t>
                      </a:r>
                      <a:r>
                        <a:rPr sz="400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400" dirty="0">
                          <a:latin typeface="Arial Narrow"/>
                          <a:cs typeface="Arial Narrow"/>
                        </a:rPr>
                        <a:t>000,00</a:t>
                      </a:r>
                      <a:endParaRPr sz="4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736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9844377" y="4259170"/>
            <a:ext cx="234852" cy="8976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6309">
              <a:lnSpc>
                <a:spcPts val="745"/>
              </a:lnSpc>
            </a:pPr>
            <a:r>
              <a:rPr dirty="0"/>
              <a:t>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958426" y="4284818"/>
            <a:ext cx="1509355" cy="6412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8155">
              <a:lnSpc>
                <a:spcPts val="526"/>
              </a:lnSpc>
            </a:pPr>
            <a:r>
              <a:rPr spc="3" dirty="0"/>
              <a:t>Strana</a:t>
            </a:r>
            <a:r>
              <a:rPr spc="-55" dirty="0"/>
              <a:t> </a:t>
            </a:r>
            <a:r>
              <a:rPr dirty="0"/>
              <a:t>: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087936" y="237706"/>
          <a:ext cx="443609" cy="18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95"/>
                <a:gridCol w="110902"/>
                <a:gridCol w="110495"/>
                <a:gridCol w="111717"/>
              </a:tblGrid>
              <a:tr h="176139"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73205" y="236890"/>
          <a:ext cx="893738" cy="94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17"/>
                <a:gridCol w="111718"/>
                <a:gridCol w="111717"/>
                <a:gridCol w="111717"/>
                <a:gridCol w="111717"/>
                <a:gridCol w="111717"/>
                <a:gridCol w="111718"/>
                <a:gridCol w="111717"/>
              </a:tblGrid>
              <a:tr h="9418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77196" y="236483"/>
          <a:ext cx="4154757" cy="61592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453"/>
                <a:gridCol w="1131448"/>
                <a:gridCol w="262985"/>
                <a:gridCol w="244637"/>
                <a:gridCol w="538202"/>
                <a:gridCol w="611593"/>
                <a:gridCol w="587130"/>
                <a:gridCol w="533309"/>
              </a:tblGrid>
              <a:tr h="131696">
                <a:tc gridSpan="2"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Výkaz ziskov a strát (Úč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NUJ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2 -</a:t>
                      </a:r>
                      <a:r>
                        <a:rPr sz="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01)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1667510">
                        <a:lnSpc>
                          <a:spcPct val="100000"/>
                        </a:lnSpc>
                        <a:spcBef>
                          <a:spcPts val="95"/>
                        </a:spcBef>
                        <a:tabLst>
                          <a:tab pos="3329304" algn="l"/>
                        </a:tabLst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IČO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500" b="1" spc="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500" b="1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SID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133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94615" marR="87630" indent="-27305">
                        <a:lnSpc>
                          <a:spcPct val="114300"/>
                        </a:lnSpc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Č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íslo </a:t>
                      </a:r>
                      <a:r>
                        <a:rPr sz="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ú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č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tu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00" b="1" spc="10" dirty="0">
                          <a:latin typeface="Arial"/>
                          <a:cs typeface="Arial"/>
                        </a:rPr>
                        <a:t>Náklady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57785" marR="51435" indent="12065">
                        <a:lnSpc>
                          <a:spcPct val="114300"/>
                        </a:lnSpc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Číslo  riadku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Činnosť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60960" marR="42545" indent="36830" algn="just">
                        <a:lnSpc>
                          <a:spcPct val="114300"/>
                        </a:lnSpc>
                        <a:spcBef>
                          <a:spcPts val="20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Bezprostredne 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predchádzajúce  Účtovné</a:t>
                      </a:r>
                      <a:r>
                        <a:rPr sz="4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obdobie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977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9700" marR="131445" indent="122555">
                        <a:lnSpc>
                          <a:spcPct val="114300"/>
                        </a:lnSpc>
                        <a:spcBef>
                          <a:spcPts val="12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Hlavná 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nezd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ňovaná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Zdaňovaná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Spolu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79507">
                <a:tc>
                  <a:txBody>
                    <a:bodyPr/>
                    <a:lstStyle/>
                    <a:p>
                      <a:pPr marL="355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a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b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c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4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5580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501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Spotreba</a:t>
                      </a:r>
                      <a:r>
                        <a:rPr sz="5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materiálu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502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Spotreba</a:t>
                      </a:r>
                      <a:r>
                        <a:rPr sz="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5" dirty="0">
                          <a:latin typeface="Arial"/>
                          <a:cs typeface="Arial"/>
                        </a:rPr>
                        <a:t>energie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504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Predaný</a:t>
                      </a:r>
                      <a:r>
                        <a:rPr sz="5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tovar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spc="-20" dirty="0">
                          <a:latin typeface="Arial"/>
                          <a:cs typeface="Arial"/>
                        </a:rPr>
                        <a:t>511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Opravy a</a:t>
                      </a:r>
                      <a:r>
                        <a:rPr sz="5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5" dirty="0">
                          <a:latin typeface="Arial"/>
                          <a:cs typeface="Arial"/>
                        </a:rPr>
                        <a:t>udržiavanie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04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512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Cestovné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05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513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Náklady na</a:t>
                      </a:r>
                      <a:r>
                        <a:rPr sz="5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reprezentáciu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06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518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Ostatné</a:t>
                      </a:r>
                      <a:r>
                        <a:rPr sz="5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služby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07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521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Mzdové</a:t>
                      </a:r>
                      <a:r>
                        <a:rPr sz="5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náklady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08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6933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524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 marR="319405">
                        <a:lnSpc>
                          <a:spcPct val="106300"/>
                        </a:lnSpc>
                        <a:spcBef>
                          <a:spcPts val="320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Zákonné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sociálne poistenie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zdravotné  </a:t>
                      </a:r>
                      <a:r>
                        <a:rPr sz="500" spc="-5" dirty="0">
                          <a:latin typeface="Arial"/>
                          <a:cs typeface="Arial"/>
                        </a:rPr>
                        <a:t>poistenie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09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525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Ostatné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sociálne</a:t>
                      </a:r>
                      <a:r>
                        <a:rPr sz="5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5" dirty="0">
                          <a:latin typeface="Arial"/>
                          <a:cs typeface="Arial"/>
                        </a:rPr>
                        <a:t>poistenie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010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527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Zákonné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sociálne</a:t>
                      </a:r>
                      <a:r>
                        <a:rPr sz="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náklady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spc="-15" dirty="0">
                          <a:latin typeface="Arial"/>
                          <a:cs typeface="Arial"/>
                        </a:rPr>
                        <a:t>011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528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Ostatné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sociálne</a:t>
                      </a:r>
                      <a:r>
                        <a:rPr sz="5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náklady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012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531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Daň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z motorových</a:t>
                      </a:r>
                      <a:r>
                        <a:rPr sz="5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vozidiel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013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532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Daň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5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nehnuteľností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014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538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Ostatné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dane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5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5" dirty="0">
                          <a:latin typeface="Arial"/>
                          <a:cs typeface="Arial"/>
                        </a:rPr>
                        <a:t>poplatky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015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541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Zmluvné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pokuty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5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penále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016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542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Ostatné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pokuty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5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penále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017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543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Odpísanie</a:t>
                      </a:r>
                      <a:r>
                        <a:rPr sz="5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pohľadávky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018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544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Úroky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019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545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Kurzové</a:t>
                      </a:r>
                      <a:r>
                        <a:rPr sz="5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straty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020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546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Dary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021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547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Osobitné</a:t>
                      </a:r>
                      <a:r>
                        <a:rPr sz="5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náklady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022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548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Manká a</a:t>
                      </a:r>
                      <a:r>
                        <a:rPr sz="5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škody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023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549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Iné ostatné</a:t>
                      </a:r>
                      <a:r>
                        <a:rPr sz="5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náklady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024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6932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551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 marR="256540">
                        <a:lnSpc>
                          <a:spcPct val="106300"/>
                        </a:lnSpc>
                        <a:spcBef>
                          <a:spcPts val="320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Odpisy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dlhodobého nehmotného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majetku  a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dlhodobého hmotného</a:t>
                      </a:r>
                      <a:r>
                        <a:rPr sz="5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majetku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025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80110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552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 marR="290830">
                        <a:lnSpc>
                          <a:spcPct val="106200"/>
                        </a:lnSpc>
                        <a:spcBef>
                          <a:spcPts val="320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Zostatková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cena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predaného dlhodobého  nehmotného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majetku a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dlhodobého  hmotného</a:t>
                      </a:r>
                      <a:r>
                        <a:rPr sz="5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majetku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026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553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Predané cenné</a:t>
                      </a:r>
                      <a:r>
                        <a:rPr sz="5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5" dirty="0">
                          <a:latin typeface="Arial"/>
                          <a:cs typeface="Arial"/>
                        </a:rPr>
                        <a:t>papiere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027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554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Predaný</a:t>
                      </a:r>
                      <a:r>
                        <a:rPr sz="5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materiál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028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555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Náklady na krátkodobý finančný</a:t>
                      </a:r>
                      <a:r>
                        <a:rPr sz="5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majetok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029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556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Tvorba</a:t>
                      </a:r>
                      <a:r>
                        <a:rPr sz="5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fondov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030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557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Náklady na precenenie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cenných</a:t>
                      </a:r>
                      <a:r>
                        <a:rPr sz="5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5" dirty="0">
                          <a:latin typeface="Arial"/>
                          <a:cs typeface="Arial"/>
                        </a:rPr>
                        <a:t>papierov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031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558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Tvorba a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zúčtovanie opravných</a:t>
                      </a:r>
                      <a:r>
                        <a:rPr sz="5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5" dirty="0">
                          <a:latin typeface="Arial"/>
                          <a:cs typeface="Arial"/>
                        </a:rPr>
                        <a:t>položiek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032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6932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561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 marR="485775">
                        <a:lnSpc>
                          <a:spcPct val="106300"/>
                        </a:lnSpc>
                        <a:spcBef>
                          <a:spcPts val="320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Poskytnuté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príspevky organizačným 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zložkám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033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6932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562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 marR="439420">
                        <a:lnSpc>
                          <a:spcPct val="106200"/>
                        </a:lnSpc>
                        <a:spcBef>
                          <a:spcPts val="320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Poskytnuté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príspevky iným účtovným  jednotkám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034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563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Poskytnuté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príspevky fyzickým</a:t>
                      </a:r>
                      <a:r>
                        <a:rPr sz="5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osobám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035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6932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565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 marR="714375">
                        <a:lnSpc>
                          <a:spcPct val="106200"/>
                        </a:lnSpc>
                        <a:spcBef>
                          <a:spcPts val="320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Poskytnuté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príspevky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500" spc="-5" dirty="0">
                          <a:latin typeface="Arial"/>
                          <a:cs typeface="Arial"/>
                        </a:rPr>
                        <a:t>podielu 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zaplatenej</a:t>
                      </a:r>
                      <a:r>
                        <a:rPr sz="5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dane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036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567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Poskytnuté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príspevky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verejnej</a:t>
                      </a:r>
                      <a:r>
                        <a:rPr sz="5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zbierky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037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6396">
                <a:tc gridSpan="3"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Účtová trieda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5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spolu r. 01 až r. 37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038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133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9844377" y="4259170"/>
            <a:ext cx="234852" cy="8976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6309">
              <a:lnSpc>
                <a:spcPts val="745"/>
              </a:lnSpc>
            </a:pPr>
            <a:r>
              <a:rPr dirty="0"/>
              <a:t>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958426" y="4284818"/>
            <a:ext cx="1509355" cy="6412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8155">
              <a:lnSpc>
                <a:spcPts val="526"/>
              </a:lnSpc>
            </a:pPr>
            <a:r>
              <a:rPr spc="3" dirty="0"/>
              <a:t>Strana</a:t>
            </a:r>
            <a:r>
              <a:rPr spc="-55" dirty="0"/>
              <a:t> </a:t>
            </a:r>
            <a:r>
              <a:rPr dirty="0"/>
              <a:t>: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087936" y="237706"/>
          <a:ext cx="443609" cy="18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95"/>
                <a:gridCol w="110902"/>
                <a:gridCol w="110495"/>
                <a:gridCol w="111717"/>
              </a:tblGrid>
              <a:tr h="176139"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73205" y="236890"/>
          <a:ext cx="893738" cy="94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717"/>
                <a:gridCol w="111718"/>
                <a:gridCol w="111717"/>
                <a:gridCol w="111717"/>
                <a:gridCol w="111717"/>
                <a:gridCol w="111717"/>
                <a:gridCol w="111718"/>
                <a:gridCol w="111717"/>
              </a:tblGrid>
              <a:tr h="94185"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500" b="1" dirty="0">
                          <a:latin typeface="Times New Roman"/>
                          <a:cs typeface="Times New Roman"/>
                        </a:rPr>
                        <a:t>0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77196" y="236483"/>
          <a:ext cx="4154755" cy="63527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656"/>
                <a:gridCol w="1131243"/>
                <a:gridCol w="262985"/>
                <a:gridCol w="244637"/>
                <a:gridCol w="538202"/>
                <a:gridCol w="611593"/>
                <a:gridCol w="587130"/>
                <a:gridCol w="533309"/>
              </a:tblGrid>
              <a:tr h="131696">
                <a:tc gridSpan="2"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Výkaz ziskov a strát (Úč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NUJ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2 -</a:t>
                      </a:r>
                      <a:r>
                        <a:rPr sz="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01)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1667510">
                        <a:lnSpc>
                          <a:spcPct val="100000"/>
                        </a:lnSpc>
                        <a:spcBef>
                          <a:spcPts val="95"/>
                        </a:spcBef>
                        <a:tabLst>
                          <a:tab pos="3329304" algn="l"/>
                        </a:tabLst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IČO</a:t>
                      </a:r>
                      <a:r>
                        <a:rPr sz="6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500" b="1" spc="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500" b="1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SID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133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94615" marR="87630" indent="-27305">
                        <a:lnSpc>
                          <a:spcPct val="114300"/>
                        </a:lnSpc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Č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íslo </a:t>
                      </a:r>
                      <a:r>
                        <a:rPr sz="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ú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č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tu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500" b="1" spc="15" dirty="0">
                          <a:latin typeface="Arial"/>
                          <a:cs typeface="Arial"/>
                        </a:rPr>
                        <a:t>Výnosy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57785" marR="51435" indent="12065">
                        <a:lnSpc>
                          <a:spcPct val="114300"/>
                        </a:lnSpc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Číslo  riadku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Činnosť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60960" marR="42545" indent="36830" algn="just">
                        <a:lnSpc>
                          <a:spcPct val="114300"/>
                        </a:lnSpc>
                        <a:spcBef>
                          <a:spcPts val="20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Bezprostredne 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predchádzajúce  Účtovné</a:t>
                      </a:r>
                      <a:r>
                        <a:rPr sz="4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obdobie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977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9700" marR="131445" indent="122555">
                        <a:lnSpc>
                          <a:spcPct val="114300"/>
                        </a:lnSpc>
                        <a:spcBef>
                          <a:spcPts val="125"/>
                        </a:spcBef>
                      </a:pPr>
                      <a:r>
                        <a:rPr sz="400" b="1" spc="-10" dirty="0">
                          <a:latin typeface="Arial"/>
                          <a:cs typeface="Arial"/>
                        </a:rPr>
                        <a:t>Hlavná  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nezd</a:t>
                      </a:r>
                      <a:r>
                        <a:rPr sz="4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dirty="0">
                          <a:latin typeface="Arial"/>
                          <a:cs typeface="Arial"/>
                        </a:rPr>
                        <a:t>ňovaná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Zdaňovaná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400" b="1" spc="-5" dirty="0">
                          <a:latin typeface="Arial"/>
                          <a:cs typeface="Arial"/>
                        </a:rPr>
                        <a:t>Spolu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79507"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a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b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c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400" b="1" dirty="0">
                          <a:latin typeface="Arial"/>
                          <a:cs typeface="Arial"/>
                        </a:rPr>
                        <a:t>4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5580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601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500" spc="-5" dirty="0">
                          <a:latin typeface="Arial"/>
                          <a:cs typeface="Arial"/>
                        </a:rPr>
                        <a:t>Tržby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za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vlastné</a:t>
                      </a:r>
                      <a:r>
                        <a:rPr sz="5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výrobky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039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602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500" spc="-5" dirty="0">
                          <a:latin typeface="Arial"/>
                          <a:cs typeface="Arial"/>
                        </a:rPr>
                        <a:t>Tržby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predaja</a:t>
                      </a:r>
                      <a:r>
                        <a:rPr sz="5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služieb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040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604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00" spc="-5" dirty="0">
                          <a:latin typeface="Arial"/>
                          <a:cs typeface="Arial"/>
                        </a:rPr>
                        <a:t>Tržby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za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predaný</a:t>
                      </a:r>
                      <a:r>
                        <a:rPr sz="5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tovar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041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spc="-20" dirty="0">
                          <a:latin typeface="Arial"/>
                          <a:cs typeface="Arial"/>
                        </a:rPr>
                        <a:t>611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Zmena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stavu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zásob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nedokončenej</a:t>
                      </a:r>
                      <a:r>
                        <a:rPr sz="5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výroby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042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612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Zmena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stavu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zásob</a:t>
                      </a:r>
                      <a:r>
                        <a:rPr sz="5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5" dirty="0">
                          <a:latin typeface="Arial"/>
                          <a:cs typeface="Arial"/>
                        </a:rPr>
                        <a:t>polotovarov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043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613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Zmena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stavu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zásob</a:t>
                      </a:r>
                      <a:r>
                        <a:rPr sz="5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výrobkov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044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614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Zmena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stavu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zásob</a:t>
                      </a:r>
                      <a:r>
                        <a:rPr sz="5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zvierat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045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621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Aktivácia materiálu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tovaru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046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622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Aktivácia vnútroorganizačných</a:t>
                      </a:r>
                      <a:r>
                        <a:rPr sz="5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služieb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047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6932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623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 marR="553720">
                        <a:lnSpc>
                          <a:spcPct val="106300"/>
                        </a:lnSpc>
                        <a:spcBef>
                          <a:spcPts val="320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Aktivácia dlhodobého nehmotného 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majetku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048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624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Aktivácia dlhodobého hmotného</a:t>
                      </a:r>
                      <a:r>
                        <a:rPr sz="5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majetku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049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641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Zmluvné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pokuty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5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penále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050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642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Ostatné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pokuty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5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penále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051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643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Platby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za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odpísané</a:t>
                      </a:r>
                      <a:r>
                        <a:rPr sz="5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pohľadávky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052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644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Úroky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053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645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Kurzové</a:t>
                      </a:r>
                      <a:r>
                        <a:rPr sz="5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zisky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054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646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Prijaté</a:t>
                      </a:r>
                      <a:r>
                        <a:rPr sz="5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5" dirty="0">
                          <a:latin typeface="Arial"/>
                          <a:cs typeface="Arial"/>
                        </a:rPr>
                        <a:t>dary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055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647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Osobitné</a:t>
                      </a:r>
                      <a:r>
                        <a:rPr sz="5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výnosy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056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648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Zákonné</a:t>
                      </a:r>
                      <a:r>
                        <a:rPr sz="5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5" dirty="0">
                          <a:latin typeface="Arial"/>
                          <a:cs typeface="Arial"/>
                        </a:rPr>
                        <a:t>poplatky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057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649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Iné ostatné</a:t>
                      </a:r>
                      <a:r>
                        <a:rPr sz="5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výnosy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058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6932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651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 marR="245110">
                        <a:lnSpc>
                          <a:spcPct val="106300"/>
                        </a:lnSpc>
                        <a:spcBef>
                          <a:spcPts val="320"/>
                        </a:spcBef>
                      </a:pPr>
                      <a:r>
                        <a:rPr sz="500" spc="-5" dirty="0">
                          <a:latin typeface="Arial"/>
                          <a:cs typeface="Arial"/>
                        </a:rPr>
                        <a:t>Tržby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predaja dlhodobého nehmotného 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majetku a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dlhodobého hmotného</a:t>
                      </a:r>
                      <a:r>
                        <a:rPr sz="5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majetku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059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652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Výnosy z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dlhodobého finančného</a:t>
                      </a:r>
                      <a:r>
                        <a:rPr sz="5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majetku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060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6932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653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 marR="506095">
                        <a:lnSpc>
                          <a:spcPct val="106200"/>
                        </a:lnSpc>
                        <a:spcBef>
                          <a:spcPts val="320"/>
                        </a:spcBef>
                      </a:pPr>
                      <a:r>
                        <a:rPr sz="500" spc="-5" dirty="0">
                          <a:latin typeface="Arial"/>
                          <a:cs typeface="Arial"/>
                        </a:rPr>
                        <a:t>Tržby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predaja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cenných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papierov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a  </a:t>
                      </a:r>
                      <a:r>
                        <a:rPr sz="500" spc="-5" dirty="0">
                          <a:latin typeface="Arial"/>
                          <a:cs typeface="Arial"/>
                        </a:rPr>
                        <a:t>podielov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061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654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500" spc="-5" dirty="0">
                          <a:latin typeface="Arial"/>
                          <a:cs typeface="Arial"/>
                        </a:rPr>
                        <a:t>Tržby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predaja</a:t>
                      </a:r>
                      <a:r>
                        <a:rPr sz="5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materiálu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062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6932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655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 marR="530860">
                        <a:lnSpc>
                          <a:spcPct val="106300"/>
                        </a:lnSpc>
                        <a:spcBef>
                          <a:spcPts val="320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Výnosy z krátkodobého</a:t>
                      </a:r>
                      <a:r>
                        <a:rPr sz="5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finančného 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majetku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063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656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Výnosy z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použitia</a:t>
                      </a:r>
                      <a:r>
                        <a:rPr sz="5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fondu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064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657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Výnosy z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precenenia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cenných</a:t>
                      </a:r>
                      <a:r>
                        <a:rPr sz="5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5" dirty="0">
                          <a:latin typeface="Arial"/>
                          <a:cs typeface="Arial"/>
                        </a:rPr>
                        <a:t>papierov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065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658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Výnosy z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nájmu</a:t>
                      </a:r>
                      <a:r>
                        <a:rPr sz="5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majetku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066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6932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661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 marR="537210">
                        <a:lnSpc>
                          <a:spcPct val="106200"/>
                        </a:lnSpc>
                        <a:spcBef>
                          <a:spcPts val="320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Prijaté príspevky od organizačných  zložiek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067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662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Prijaté príspevky od iných</a:t>
                      </a:r>
                      <a:r>
                        <a:rPr sz="500" spc="-5" dirty="0">
                          <a:latin typeface="Arial"/>
                          <a:cs typeface="Arial"/>
                        </a:rPr>
                        <a:t> organizácií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068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663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Prijaté príspevky od fyzických</a:t>
                      </a:r>
                      <a:r>
                        <a:rPr sz="5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osôb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069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664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Prijaté členské</a:t>
                      </a:r>
                      <a:r>
                        <a:rPr sz="5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5" dirty="0">
                          <a:latin typeface="Arial"/>
                          <a:cs typeface="Arial"/>
                        </a:rPr>
                        <a:t>príspevky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070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665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Príspevky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podielu zaplatenej</a:t>
                      </a:r>
                      <a:r>
                        <a:rPr sz="5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dane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071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667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Prijaté príspevky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z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verejných zbierok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072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691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00" spc="-5" dirty="0">
                          <a:latin typeface="Arial"/>
                          <a:cs typeface="Arial"/>
                        </a:rPr>
                        <a:t>Dotácie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073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6396">
                <a:tc gridSpan="3"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Účtová trieda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6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spolu r. 39 až r. 73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074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5710">
                <a:tc gridSpan="3">
                  <a:txBody>
                    <a:bodyPr/>
                    <a:lstStyle/>
                    <a:p>
                      <a:pPr marL="13335" marR="653415">
                        <a:lnSpc>
                          <a:spcPct val="106200"/>
                        </a:lnSpc>
                        <a:spcBef>
                          <a:spcPts val="305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Výsledok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hospodárenia pred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zdanením</a:t>
                      </a:r>
                      <a:r>
                        <a:rPr sz="5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r.  74 - r.</a:t>
                      </a:r>
                      <a:r>
                        <a:rPr sz="5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38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075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591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Daň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5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5" dirty="0">
                          <a:latin typeface="Arial"/>
                          <a:cs typeface="Arial"/>
                        </a:rPr>
                        <a:t>príjmov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076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619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595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Dodatočné odvody dane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5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spc="-5" dirty="0">
                          <a:latin typeface="Arial"/>
                          <a:cs typeface="Arial"/>
                        </a:rPr>
                        <a:t>príjmov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077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5710">
                <a:tc gridSpan="3"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500" spc="5" dirty="0">
                          <a:latin typeface="Arial"/>
                          <a:cs typeface="Arial"/>
                        </a:rPr>
                        <a:t>Výsledok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hospodárenia po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zdanení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(r.</a:t>
                      </a:r>
                      <a:r>
                        <a:rPr sz="5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75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133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500" dirty="0">
                          <a:latin typeface="Arial"/>
                          <a:cs typeface="Arial"/>
                        </a:rPr>
                        <a:t>- (r.76 </a:t>
                      </a:r>
                      <a:r>
                        <a:rPr sz="500" spc="5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r.77))</a:t>
                      </a:r>
                      <a:r>
                        <a:rPr sz="5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dirty="0">
                          <a:latin typeface="Arial"/>
                          <a:cs typeface="Arial"/>
                        </a:rPr>
                        <a:t>(+/-)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400" dirty="0">
                          <a:latin typeface="Arial"/>
                          <a:cs typeface="Arial"/>
                        </a:rPr>
                        <a:t>078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655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00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789764" y="345994"/>
          <a:ext cx="1108354" cy="1563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789"/>
                <a:gridCol w="138788"/>
                <a:gridCol w="138789"/>
                <a:gridCol w="138789"/>
                <a:gridCol w="138788"/>
                <a:gridCol w="136834"/>
                <a:gridCol w="138789"/>
                <a:gridCol w="138788"/>
              </a:tblGrid>
              <a:tr h="156382">
                <a:tc>
                  <a:txBody>
                    <a:bodyPr/>
                    <a:lstStyle/>
                    <a:p>
                      <a:pPr marL="66675">
                        <a:lnSpc>
                          <a:spcPts val="120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5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0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0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0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6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0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2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20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2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20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5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0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1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0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0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128785" y="345994"/>
          <a:ext cx="553199" cy="1563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788"/>
                <a:gridCol w="138789"/>
                <a:gridCol w="138788"/>
                <a:gridCol w="136834"/>
              </a:tblGrid>
              <a:tr h="156382"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347394" y="6189968"/>
            <a:ext cx="316429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>
              <a:lnSpc>
                <a:spcPts val="718"/>
              </a:lnSpc>
            </a:pPr>
            <a:r>
              <a:rPr sz="641" dirty="0">
                <a:latin typeface="Arial Narrow"/>
                <a:cs typeface="Arial Narrow"/>
              </a:rPr>
              <a:t>Strana</a:t>
            </a:r>
            <a:r>
              <a:rPr sz="641" spc="-58" dirty="0">
                <a:latin typeface="Arial Narrow"/>
                <a:cs typeface="Arial Narrow"/>
              </a:rPr>
              <a:t> </a:t>
            </a:r>
            <a:r>
              <a:rPr sz="641" dirty="0">
                <a:latin typeface="Arial Narrow"/>
                <a:cs typeface="Arial Narrow"/>
              </a:rPr>
              <a:t>7</a:t>
            </a:r>
            <a:endParaRPr sz="641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9674" y="347949"/>
            <a:ext cx="4195434" cy="2740109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2759" algn="just">
              <a:lnSpc>
                <a:spcPts val="773"/>
              </a:lnSpc>
              <a:tabLst>
                <a:tab pos="2157888" algn="l"/>
                <a:tab pos="3483000" algn="l"/>
              </a:tabLst>
            </a:pPr>
            <a:r>
              <a:rPr sz="705" dirty="0">
                <a:latin typeface="Arial Narrow"/>
                <a:cs typeface="Arial Narrow"/>
              </a:rPr>
              <a:t>Poznámky (Úč  </a:t>
            </a:r>
            <a:r>
              <a:rPr sz="705" spc="-3" dirty="0">
                <a:latin typeface="Arial Narrow"/>
                <a:cs typeface="Arial Narrow"/>
              </a:rPr>
              <a:t>NUJ </a:t>
            </a:r>
            <a:r>
              <a:rPr sz="705" dirty="0">
                <a:latin typeface="Arial Narrow"/>
                <a:cs typeface="Arial Narrow"/>
              </a:rPr>
              <a:t>3</a:t>
            </a:r>
            <a:r>
              <a:rPr sz="705" spc="-26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–</a:t>
            </a:r>
            <a:r>
              <a:rPr sz="705" spc="-10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01)	</a:t>
            </a:r>
            <a:r>
              <a:rPr sz="705" b="1" spc="-6" dirty="0">
                <a:latin typeface="Arial Narrow"/>
                <a:cs typeface="Arial Narrow"/>
              </a:rPr>
              <a:t>IČO	/SID</a:t>
            </a:r>
            <a:endParaRPr sz="705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705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641">
              <a:latin typeface="Times New Roman"/>
              <a:cs typeface="Times New Roman"/>
            </a:endParaRPr>
          </a:p>
          <a:p>
            <a:pPr marL="16289" algn="ctr"/>
            <a:r>
              <a:rPr sz="705" b="1" spc="-6" dirty="0">
                <a:latin typeface="Arial Narrow"/>
                <a:cs typeface="Arial Narrow"/>
              </a:rPr>
              <a:t>Čl.</a:t>
            </a:r>
            <a:r>
              <a:rPr sz="705" b="1" spc="-58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I</a:t>
            </a:r>
            <a:endParaRPr sz="705">
              <a:latin typeface="Arial Narrow"/>
              <a:cs typeface="Arial Narrow"/>
            </a:endParaRPr>
          </a:p>
          <a:p>
            <a:pPr marL="17103" algn="ctr">
              <a:spcBef>
                <a:spcPts val="337"/>
              </a:spcBef>
            </a:pPr>
            <a:r>
              <a:rPr sz="705" b="1" spc="-3" dirty="0">
                <a:latin typeface="Arial Narrow"/>
                <a:cs typeface="Arial Narrow"/>
              </a:rPr>
              <a:t>Všeobecné</a:t>
            </a:r>
            <a:r>
              <a:rPr sz="705" b="1" spc="-48" dirty="0">
                <a:latin typeface="Arial Narrow"/>
                <a:cs typeface="Arial Narrow"/>
              </a:rPr>
              <a:t> </a:t>
            </a:r>
            <a:r>
              <a:rPr sz="705" b="1" spc="-3" dirty="0">
                <a:latin typeface="Arial Narrow"/>
                <a:cs typeface="Arial Narrow"/>
              </a:rPr>
              <a:t>údaje</a:t>
            </a:r>
            <a:endParaRPr sz="705">
              <a:latin typeface="Arial Narrow"/>
              <a:cs typeface="Arial Narrow"/>
            </a:endParaRPr>
          </a:p>
          <a:p>
            <a:pPr marL="27284" marR="2851" algn="just">
              <a:lnSpc>
                <a:spcPct val="95500"/>
              </a:lnSpc>
              <a:spcBef>
                <a:spcPts val="391"/>
              </a:spcBef>
              <a:buAutoNum type="arabicParenBoth"/>
              <a:tabLst>
                <a:tab pos="160447" algn="l"/>
              </a:tabLst>
            </a:pPr>
            <a:r>
              <a:rPr sz="705" spc="-6" dirty="0">
                <a:latin typeface="Arial Narrow"/>
                <a:cs typeface="Arial Narrow"/>
              </a:rPr>
              <a:t>Nadácia </a:t>
            </a:r>
            <a:r>
              <a:rPr sz="705" spc="-3" dirty="0">
                <a:latin typeface="Arial Narrow"/>
                <a:cs typeface="Arial Narrow"/>
              </a:rPr>
              <a:t>Anjelské krídla, so sídlom Slovenských Dobrovoľníkov </a:t>
            </a:r>
            <a:r>
              <a:rPr sz="705" dirty="0">
                <a:latin typeface="Arial Narrow"/>
                <a:cs typeface="Arial Narrow"/>
              </a:rPr>
              <a:t>135/30, </a:t>
            </a:r>
            <a:r>
              <a:rPr sz="705" spc="-3" dirty="0">
                <a:latin typeface="Arial Narrow"/>
                <a:cs typeface="Arial Narrow"/>
              </a:rPr>
              <a:t>010 03 Žilina</a:t>
            </a:r>
            <a:r>
              <a:rPr sz="705" b="1" spc="-3" dirty="0">
                <a:latin typeface="Arial Narrow"/>
                <a:cs typeface="Arial Narrow"/>
              </a:rPr>
              <a:t>, bola založená zápisom </a:t>
            </a:r>
            <a:r>
              <a:rPr sz="705" b="1" dirty="0">
                <a:latin typeface="Arial Narrow"/>
                <a:cs typeface="Arial Narrow"/>
              </a:rPr>
              <a:t>na  </a:t>
            </a:r>
            <a:r>
              <a:rPr sz="705" b="1" spc="-3" dirty="0">
                <a:latin typeface="Arial Narrow"/>
                <a:cs typeface="Arial Narrow"/>
              </a:rPr>
              <a:t>Ministerstve </a:t>
            </a:r>
            <a:r>
              <a:rPr sz="705" b="1" dirty="0">
                <a:latin typeface="Arial Narrow"/>
                <a:cs typeface="Arial Narrow"/>
              </a:rPr>
              <a:t>vnútra </a:t>
            </a:r>
            <a:r>
              <a:rPr sz="705" b="1" spc="-3" dirty="0">
                <a:latin typeface="Arial Narrow"/>
                <a:cs typeface="Arial Narrow"/>
              </a:rPr>
              <a:t>Slovenskej republiky dňa 22.12.2016 </a:t>
            </a:r>
            <a:r>
              <a:rPr sz="705" b="1" dirty="0">
                <a:latin typeface="Arial Narrow"/>
                <a:cs typeface="Arial Narrow"/>
              </a:rPr>
              <a:t>pod </a:t>
            </a:r>
            <a:r>
              <a:rPr sz="705" b="1" spc="-3" dirty="0">
                <a:latin typeface="Arial Narrow"/>
                <a:cs typeface="Arial Narrow"/>
              </a:rPr>
              <a:t>číslom </a:t>
            </a:r>
            <a:r>
              <a:rPr sz="705" b="1" dirty="0">
                <a:latin typeface="Arial Narrow"/>
                <a:cs typeface="Arial Narrow"/>
              </a:rPr>
              <a:t>203/Na-2002/1152, </a:t>
            </a:r>
            <a:r>
              <a:rPr sz="705" b="1" spc="-6" dirty="0">
                <a:latin typeface="Arial Narrow"/>
                <a:cs typeface="Arial Narrow"/>
              </a:rPr>
              <a:t>IČO </a:t>
            </a:r>
            <a:r>
              <a:rPr sz="705" b="1" dirty="0">
                <a:latin typeface="Arial Narrow"/>
                <a:cs typeface="Arial Narrow"/>
              </a:rPr>
              <a:t>: 50622510. Zakladatel –  </a:t>
            </a:r>
            <a:r>
              <a:rPr sz="705" b="1" spc="-3" dirty="0">
                <a:latin typeface="Arial Narrow"/>
                <a:cs typeface="Arial Narrow"/>
              </a:rPr>
              <a:t>právnická </a:t>
            </a:r>
            <a:r>
              <a:rPr sz="705" b="1" dirty="0">
                <a:latin typeface="Arial Narrow"/>
                <a:cs typeface="Arial Narrow"/>
              </a:rPr>
              <a:t>osoba:BAXEL, </a:t>
            </a:r>
            <a:r>
              <a:rPr sz="705" b="1" spc="-3" dirty="0">
                <a:latin typeface="Arial Narrow"/>
                <a:cs typeface="Arial Narrow"/>
              </a:rPr>
              <a:t>s.r.o., </a:t>
            </a:r>
            <a:r>
              <a:rPr sz="705" b="1" dirty="0">
                <a:latin typeface="Arial Narrow"/>
                <a:cs typeface="Arial Narrow"/>
              </a:rPr>
              <a:t>Slovenských Dobrovoľníkov </a:t>
            </a:r>
            <a:r>
              <a:rPr sz="705" b="1" spc="-3" dirty="0">
                <a:latin typeface="Arial Narrow"/>
                <a:cs typeface="Arial Narrow"/>
              </a:rPr>
              <a:t>135/30, 010 03 </a:t>
            </a:r>
            <a:r>
              <a:rPr sz="705" b="1" dirty="0">
                <a:latin typeface="Arial Narrow"/>
                <a:cs typeface="Arial Narrow"/>
              </a:rPr>
              <a:t>Žilina, </a:t>
            </a:r>
            <a:r>
              <a:rPr sz="705" b="1" spc="-6" dirty="0">
                <a:latin typeface="Arial Narrow"/>
                <a:cs typeface="Arial Narrow"/>
              </a:rPr>
              <a:t>IČO:</a:t>
            </a:r>
            <a:r>
              <a:rPr sz="705" b="1" spc="-26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48108090.</a:t>
            </a:r>
            <a:endParaRPr sz="705">
              <a:latin typeface="Arial Narrow"/>
              <a:cs typeface="Arial Narrow"/>
            </a:endParaRPr>
          </a:p>
          <a:p>
            <a:pPr marL="27284" marR="2851" indent="19547" algn="just">
              <a:lnSpc>
                <a:spcPts val="802"/>
              </a:lnSpc>
              <a:spcBef>
                <a:spcPts val="417"/>
              </a:spcBef>
              <a:buFont typeface="Arial Narrow"/>
              <a:buAutoNum type="arabicParenBoth"/>
              <a:tabLst>
                <a:tab pos="170220" algn="l"/>
              </a:tabLst>
            </a:pPr>
            <a:r>
              <a:rPr sz="705" b="1" spc="-3" dirty="0">
                <a:latin typeface="Arial Narrow"/>
                <a:cs typeface="Arial Narrow"/>
              </a:rPr>
              <a:t>Orgánmi nadácie </a:t>
            </a:r>
            <a:r>
              <a:rPr sz="705" b="1" dirty="0">
                <a:latin typeface="Arial Narrow"/>
                <a:cs typeface="Arial Narrow"/>
              </a:rPr>
              <a:t>: </a:t>
            </a:r>
            <a:r>
              <a:rPr sz="705" b="1" spc="-3" dirty="0">
                <a:latin typeface="Arial Narrow"/>
                <a:cs typeface="Arial Narrow"/>
              </a:rPr>
              <a:t>správna </a:t>
            </a:r>
            <a:r>
              <a:rPr sz="705" b="1" dirty="0">
                <a:latin typeface="Arial Narrow"/>
                <a:cs typeface="Arial Narrow"/>
              </a:rPr>
              <a:t>rada, revízor, </a:t>
            </a:r>
            <a:r>
              <a:rPr sz="705" b="1" spc="-3" dirty="0">
                <a:latin typeface="Arial Narrow"/>
                <a:cs typeface="Arial Narrow"/>
              </a:rPr>
              <a:t>správca </a:t>
            </a:r>
            <a:r>
              <a:rPr sz="705" b="1" dirty="0">
                <a:latin typeface="Arial Narrow"/>
                <a:cs typeface="Arial Narrow"/>
              </a:rPr>
              <a:t>. </a:t>
            </a:r>
            <a:r>
              <a:rPr sz="705" b="1" spc="-3" dirty="0">
                <a:latin typeface="Arial Narrow"/>
                <a:cs typeface="Arial Narrow"/>
              </a:rPr>
              <a:t>Správcom nadácie </a:t>
            </a:r>
            <a:r>
              <a:rPr sz="705" b="1" spc="-6" dirty="0">
                <a:latin typeface="Arial Narrow"/>
                <a:cs typeface="Arial Narrow"/>
              </a:rPr>
              <a:t>je </a:t>
            </a:r>
            <a:r>
              <a:rPr sz="705" b="1" spc="-3" dirty="0">
                <a:latin typeface="Arial Narrow"/>
                <a:cs typeface="Arial Narrow"/>
              </a:rPr>
              <a:t>zakladateľom určený: Ing. </a:t>
            </a:r>
            <a:r>
              <a:rPr sz="705" b="1" dirty="0">
                <a:latin typeface="Arial Narrow"/>
                <a:cs typeface="Arial Narrow"/>
              </a:rPr>
              <a:t>Alexandra  </a:t>
            </a:r>
            <a:r>
              <a:rPr sz="705" b="1" spc="-3" dirty="0">
                <a:latin typeface="Arial Narrow"/>
                <a:cs typeface="Arial Narrow"/>
              </a:rPr>
              <a:t>Majeríková, </a:t>
            </a:r>
            <a:r>
              <a:rPr sz="705" b="1" dirty="0">
                <a:latin typeface="Arial Narrow"/>
                <a:cs typeface="Arial Narrow"/>
              </a:rPr>
              <a:t>oprávnená konať v mene</a:t>
            </a:r>
            <a:r>
              <a:rPr sz="705" b="1" spc="-45" dirty="0">
                <a:latin typeface="Arial Narrow"/>
                <a:cs typeface="Arial Narrow"/>
              </a:rPr>
              <a:t> </a:t>
            </a:r>
            <a:r>
              <a:rPr sz="705" b="1" spc="-3" dirty="0">
                <a:latin typeface="Arial Narrow"/>
                <a:cs typeface="Arial Narrow"/>
              </a:rPr>
              <a:t>nadácie.</a:t>
            </a:r>
            <a:endParaRPr sz="705">
              <a:latin typeface="Arial Narrow"/>
              <a:cs typeface="Arial Narrow"/>
            </a:endParaRPr>
          </a:p>
          <a:p>
            <a:pPr marL="27284" marR="1222" algn="just">
              <a:lnSpc>
                <a:spcPct val="95500"/>
              </a:lnSpc>
              <a:spcBef>
                <a:spcPts val="372"/>
              </a:spcBef>
              <a:buAutoNum type="arabicParenBoth"/>
              <a:tabLst>
                <a:tab pos="170220" algn="l"/>
              </a:tabLst>
            </a:pPr>
            <a:r>
              <a:rPr sz="705" spc="-3" dirty="0">
                <a:latin typeface="Arial Narrow"/>
                <a:cs typeface="Arial Narrow"/>
              </a:rPr>
              <a:t>Nadácia je založená výlučne </a:t>
            </a:r>
            <a:r>
              <a:rPr sz="705" dirty="0">
                <a:latin typeface="Arial Narrow"/>
                <a:cs typeface="Arial Narrow"/>
              </a:rPr>
              <a:t>na </a:t>
            </a:r>
            <a:r>
              <a:rPr sz="705" spc="-3" dirty="0">
                <a:latin typeface="Arial Narrow"/>
                <a:cs typeface="Arial Narrow"/>
              </a:rPr>
              <a:t>podporu verejnoprospešného účelu. Nadácia </a:t>
            </a:r>
            <a:r>
              <a:rPr sz="705" dirty="0">
                <a:latin typeface="Arial Narrow"/>
                <a:cs typeface="Arial Narrow"/>
              </a:rPr>
              <a:t>bude podporovať </a:t>
            </a:r>
            <a:r>
              <a:rPr sz="705" spc="-3" dirty="0">
                <a:latin typeface="Arial Narrow"/>
                <a:cs typeface="Arial Narrow"/>
              </a:rPr>
              <a:t>rozvoj </a:t>
            </a:r>
            <a:r>
              <a:rPr sz="705" dirty="0">
                <a:latin typeface="Arial Narrow"/>
                <a:cs typeface="Arial Narrow"/>
              </a:rPr>
              <a:t>a ochranu  </a:t>
            </a:r>
            <a:r>
              <a:rPr sz="705" spc="-3" dirty="0">
                <a:latin typeface="Arial Narrow"/>
                <a:cs typeface="Arial Narrow"/>
              </a:rPr>
              <a:t>duchovných hodnôt </a:t>
            </a:r>
            <a:r>
              <a:rPr sz="705" dirty="0">
                <a:latin typeface="Arial Narrow"/>
                <a:cs typeface="Arial Narrow"/>
              </a:rPr>
              <a:t>, rozvoj a ochranu kultúrnych hodnôt, </a:t>
            </a:r>
            <a:r>
              <a:rPr sz="705" spc="-3" dirty="0">
                <a:latin typeface="Arial Narrow"/>
                <a:cs typeface="Arial Narrow"/>
              </a:rPr>
              <a:t>realizácia </a:t>
            </a:r>
            <a:r>
              <a:rPr sz="705" dirty="0">
                <a:latin typeface="Arial Narrow"/>
                <a:cs typeface="Arial Narrow"/>
              </a:rPr>
              <a:t>a ochrana </a:t>
            </a:r>
            <a:r>
              <a:rPr sz="705" spc="-3" dirty="0">
                <a:latin typeface="Arial Narrow"/>
                <a:cs typeface="Arial Narrow"/>
              </a:rPr>
              <a:t>ľudských práv alebo iných humanitných cieľov,  </a:t>
            </a:r>
            <a:r>
              <a:rPr sz="705" dirty="0">
                <a:latin typeface="Arial Narrow"/>
                <a:cs typeface="Arial Narrow"/>
              </a:rPr>
              <a:t>ochrana a </a:t>
            </a:r>
            <a:r>
              <a:rPr sz="705" spc="-3" dirty="0">
                <a:latin typeface="Arial Narrow"/>
                <a:cs typeface="Arial Narrow"/>
              </a:rPr>
              <a:t>tvorba životného </a:t>
            </a:r>
            <a:r>
              <a:rPr sz="705" dirty="0">
                <a:latin typeface="Arial Narrow"/>
                <a:cs typeface="Arial Narrow"/>
              </a:rPr>
              <a:t>prostredia, ochrana </a:t>
            </a:r>
            <a:r>
              <a:rPr sz="705" spc="-3" dirty="0">
                <a:latin typeface="Arial Narrow"/>
                <a:cs typeface="Arial Narrow"/>
              </a:rPr>
              <a:t>zdravia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3" dirty="0">
                <a:latin typeface="Arial Narrow"/>
                <a:cs typeface="Arial Narrow"/>
              </a:rPr>
              <a:t>vytváranie podmienok </a:t>
            </a:r>
            <a:r>
              <a:rPr sz="705" dirty="0">
                <a:latin typeface="Arial Narrow"/>
                <a:cs typeface="Arial Narrow"/>
              </a:rPr>
              <a:t>pre </a:t>
            </a:r>
            <a:r>
              <a:rPr sz="705" spc="-3" dirty="0">
                <a:latin typeface="Arial Narrow"/>
                <a:cs typeface="Arial Narrow"/>
              </a:rPr>
              <a:t>zabezpečenie predpokladov </a:t>
            </a:r>
            <a:r>
              <a:rPr sz="705" dirty="0">
                <a:latin typeface="Arial Narrow"/>
                <a:cs typeface="Arial Narrow"/>
              </a:rPr>
              <a:t>riadnej  ochrany </a:t>
            </a:r>
            <a:r>
              <a:rPr sz="705" spc="-3" dirty="0">
                <a:latin typeface="Arial Narrow"/>
                <a:cs typeface="Arial Narrow"/>
              </a:rPr>
              <a:t>zdravia, ochrana práv detí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3" dirty="0">
                <a:latin typeface="Arial Narrow"/>
                <a:cs typeface="Arial Narrow"/>
              </a:rPr>
              <a:t>mládeže, </a:t>
            </a:r>
            <a:r>
              <a:rPr sz="705" dirty="0">
                <a:latin typeface="Arial Narrow"/>
                <a:cs typeface="Arial Narrow"/>
              </a:rPr>
              <a:t>rozvoj </a:t>
            </a:r>
            <a:r>
              <a:rPr sz="705" spc="-3" dirty="0">
                <a:latin typeface="Arial Narrow"/>
                <a:cs typeface="Arial Narrow"/>
              </a:rPr>
              <a:t>vedy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3" dirty="0">
                <a:latin typeface="Arial Narrow"/>
                <a:cs typeface="Arial Narrow"/>
              </a:rPr>
              <a:t>umenia, </a:t>
            </a:r>
            <a:r>
              <a:rPr sz="705" dirty="0">
                <a:latin typeface="Arial Narrow"/>
                <a:cs typeface="Arial Narrow"/>
              </a:rPr>
              <a:t>rozvoj a podpora </a:t>
            </a:r>
            <a:r>
              <a:rPr sz="705" spc="-3" dirty="0">
                <a:latin typeface="Arial Narrow"/>
                <a:cs typeface="Arial Narrow"/>
              </a:rPr>
              <a:t>vzdelania, rozvoj </a:t>
            </a:r>
            <a:r>
              <a:rPr sz="705" dirty="0">
                <a:latin typeface="Arial Narrow"/>
                <a:cs typeface="Arial Narrow"/>
              </a:rPr>
              <a:t>a podpora  </a:t>
            </a:r>
            <a:r>
              <a:rPr sz="705" spc="-3" dirty="0">
                <a:latin typeface="Arial Narrow"/>
                <a:cs typeface="Arial Narrow"/>
              </a:rPr>
              <a:t>telovýchovy, </a:t>
            </a:r>
            <a:r>
              <a:rPr sz="705" dirty="0">
                <a:latin typeface="Arial Narrow"/>
                <a:cs typeface="Arial Narrow"/>
              </a:rPr>
              <a:t>prevencia pred </a:t>
            </a:r>
            <a:r>
              <a:rPr sz="705" spc="-3" dirty="0">
                <a:latin typeface="Arial Narrow"/>
                <a:cs typeface="Arial Narrow"/>
              </a:rPr>
              <a:t>drogovou závislosťou, </a:t>
            </a:r>
            <a:r>
              <a:rPr sz="705" dirty="0">
                <a:latin typeface="Arial Narrow"/>
                <a:cs typeface="Arial Narrow"/>
              </a:rPr>
              <a:t>plnenie </a:t>
            </a:r>
            <a:r>
              <a:rPr sz="705" spc="-3" dirty="0">
                <a:latin typeface="Arial Narrow"/>
                <a:cs typeface="Arial Narrow"/>
              </a:rPr>
              <a:t>individuálnej </a:t>
            </a:r>
            <a:r>
              <a:rPr sz="705" dirty="0">
                <a:latin typeface="Arial Narrow"/>
                <a:cs typeface="Arial Narrow"/>
              </a:rPr>
              <a:t>určenej humanitnej pomoci pre </a:t>
            </a:r>
            <a:r>
              <a:rPr sz="705" spc="-3" dirty="0">
                <a:latin typeface="Arial Narrow"/>
                <a:cs typeface="Arial Narrow"/>
              </a:rPr>
              <a:t>jednotlivca alebo  skupinu </a:t>
            </a:r>
            <a:r>
              <a:rPr sz="705" dirty="0">
                <a:latin typeface="Arial Narrow"/>
                <a:cs typeface="Arial Narrow"/>
              </a:rPr>
              <a:t>osôb, </a:t>
            </a:r>
            <a:r>
              <a:rPr sz="705" spc="-3" dirty="0">
                <a:latin typeface="Arial Narrow"/>
                <a:cs typeface="Arial Narrow"/>
              </a:rPr>
              <a:t>podpora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3" dirty="0">
                <a:latin typeface="Arial Narrow"/>
                <a:cs typeface="Arial Narrow"/>
              </a:rPr>
              <a:t>pomoc osobám so zdravotným postihnutím, alebo </a:t>
            </a:r>
            <a:r>
              <a:rPr sz="705" dirty="0">
                <a:latin typeface="Arial Narrow"/>
                <a:cs typeface="Arial Narrow"/>
              </a:rPr>
              <a:t>v hmotnej núdzi a </a:t>
            </a:r>
            <a:r>
              <a:rPr sz="705" spc="-6" dirty="0">
                <a:latin typeface="Arial Narrow"/>
                <a:cs typeface="Arial Narrow"/>
              </a:rPr>
              <a:t>to </a:t>
            </a:r>
            <a:r>
              <a:rPr sz="705" spc="-3" dirty="0">
                <a:latin typeface="Arial Narrow"/>
                <a:cs typeface="Arial Narrow"/>
              </a:rPr>
              <a:t>vrátane </a:t>
            </a:r>
            <a:r>
              <a:rPr sz="705" dirty="0">
                <a:latin typeface="Arial Narrow"/>
                <a:cs typeface="Arial Narrow"/>
              </a:rPr>
              <a:t>pomoci </a:t>
            </a:r>
            <a:r>
              <a:rPr sz="705" spc="-3" dirty="0">
                <a:latin typeface="Arial Narrow"/>
                <a:cs typeface="Arial Narrow"/>
              </a:rPr>
              <a:t>ich </a:t>
            </a:r>
            <a:r>
              <a:rPr sz="705" dirty="0">
                <a:latin typeface="Arial Narrow"/>
                <a:cs typeface="Arial Narrow"/>
              </a:rPr>
              <a:t>rodinným  </a:t>
            </a:r>
            <a:r>
              <a:rPr sz="705" spc="-3" dirty="0">
                <a:latin typeface="Arial Narrow"/>
                <a:cs typeface="Arial Narrow"/>
              </a:rPr>
              <a:t>príslušníkom. </a:t>
            </a:r>
            <a:r>
              <a:rPr sz="705" b="1" dirty="0">
                <a:latin typeface="Arial Narrow"/>
                <a:cs typeface="Arial Narrow"/>
              </a:rPr>
              <a:t>Účtovná </a:t>
            </a:r>
            <a:r>
              <a:rPr sz="705" b="1" spc="-3" dirty="0">
                <a:latin typeface="Arial Narrow"/>
                <a:cs typeface="Arial Narrow"/>
              </a:rPr>
              <a:t>jednotka </a:t>
            </a:r>
            <a:r>
              <a:rPr sz="705" b="1" dirty="0">
                <a:latin typeface="Arial Narrow"/>
                <a:cs typeface="Arial Narrow"/>
              </a:rPr>
              <a:t>nebude vykonávať zdaňovanú podnikateľskú</a:t>
            </a:r>
            <a:r>
              <a:rPr sz="705" b="1" spc="-26" dirty="0">
                <a:latin typeface="Arial Narrow"/>
                <a:cs typeface="Arial Narrow"/>
              </a:rPr>
              <a:t> </a:t>
            </a:r>
            <a:r>
              <a:rPr sz="705" b="1" spc="-3" dirty="0">
                <a:latin typeface="Arial Narrow"/>
                <a:cs typeface="Arial Narrow"/>
              </a:rPr>
              <a:t>činnosť.</a:t>
            </a:r>
            <a:endParaRPr sz="705">
              <a:latin typeface="Arial Narrow"/>
              <a:cs typeface="Arial Narrow"/>
            </a:endParaRPr>
          </a:p>
          <a:p>
            <a:pPr marL="27284" marR="2851" algn="just">
              <a:lnSpc>
                <a:spcPct val="95800"/>
              </a:lnSpc>
              <a:spcBef>
                <a:spcPts val="388"/>
              </a:spcBef>
              <a:buAutoNum type="arabicParenBoth"/>
              <a:tabLst>
                <a:tab pos="142936" algn="l"/>
              </a:tabLst>
            </a:pPr>
            <a:r>
              <a:rPr sz="705" spc="-3" dirty="0">
                <a:latin typeface="Arial Narrow"/>
                <a:cs typeface="Arial Narrow"/>
              </a:rPr>
              <a:t>Priemerný prepočítaný </a:t>
            </a:r>
            <a:r>
              <a:rPr sz="705" dirty="0">
                <a:latin typeface="Arial Narrow"/>
                <a:cs typeface="Arial Narrow"/>
              </a:rPr>
              <a:t>počet </a:t>
            </a:r>
            <a:r>
              <a:rPr sz="705" spc="-3" dirty="0">
                <a:latin typeface="Arial Narrow"/>
                <a:cs typeface="Arial Narrow"/>
              </a:rPr>
              <a:t>zamestnancov, </a:t>
            </a:r>
            <a:r>
              <a:rPr sz="705" dirty="0">
                <a:latin typeface="Arial Narrow"/>
                <a:cs typeface="Arial Narrow"/>
              </a:rPr>
              <a:t>a z </a:t>
            </a:r>
            <a:r>
              <a:rPr sz="705" spc="-3" dirty="0">
                <a:latin typeface="Arial Narrow"/>
                <a:cs typeface="Arial Narrow"/>
              </a:rPr>
              <a:t>toho počet vedúcich zamestnancov účtovnej jednotky za účtovné obdobie,  za </a:t>
            </a:r>
            <a:r>
              <a:rPr sz="705" dirty="0">
                <a:latin typeface="Arial Narrow"/>
                <a:cs typeface="Arial Narrow"/>
              </a:rPr>
              <a:t>ktoré </a:t>
            </a:r>
            <a:r>
              <a:rPr sz="705" spc="-3" dirty="0">
                <a:latin typeface="Arial Narrow"/>
                <a:cs typeface="Arial Narrow"/>
              </a:rPr>
              <a:t>sa zostavuje účtovná závierka </a:t>
            </a:r>
            <a:r>
              <a:rPr sz="705" dirty="0">
                <a:latin typeface="Arial Narrow"/>
                <a:cs typeface="Arial Narrow"/>
              </a:rPr>
              <a:t>(ďalej </a:t>
            </a:r>
            <a:r>
              <a:rPr sz="705" spc="-3" dirty="0">
                <a:latin typeface="Arial Narrow"/>
                <a:cs typeface="Arial Narrow"/>
              </a:rPr>
              <a:t>len „bežné účtovné </a:t>
            </a:r>
            <a:r>
              <a:rPr sz="705" spc="-6" dirty="0">
                <a:latin typeface="Arial Narrow"/>
                <a:cs typeface="Arial Narrow"/>
              </a:rPr>
              <a:t>obdobie“)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3" dirty="0">
                <a:latin typeface="Arial Narrow"/>
                <a:cs typeface="Arial Narrow"/>
              </a:rPr>
              <a:t>za bezprostredne predchádzajúce </a:t>
            </a:r>
            <a:r>
              <a:rPr sz="705" spc="-6" dirty="0">
                <a:latin typeface="Arial Narrow"/>
                <a:cs typeface="Arial Narrow"/>
              </a:rPr>
              <a:t>účtovné  </a:t>
            </a:r>
            <a:r>
              <a:rPr sz="705" dirty="0">
                <a:latin typeface="Arial Narrow"/>
                <a:cs typeface="Arial Narrow"/>
              </a:rPr>
              <a:t>obdobie. Počet dobrovoľníkov </a:t>
            </a:r>
            <a:r>
              <a:rPr sz="705" spc="-3" dirty="0">
                <a:latin typeface="Arial Narrow"/>
                <a:cs typeface="Arial Narrow"/>
              </a:rPr>
              <a:t>vyslaných účtovnou jednotkou </a:t>
            </a:r>
            <a:r>
              <a:rPr sz="705" dirty="0">
                <a:latin typeface="Arial Narrow"/>
                <a:cs typeface="Arial Narrow"/>
              </a:rPr>
              <a:t>a počet dobrovoľníkov, ktorí </a:t>
            </a:r>
            <a:r>
              <a:rPr sz="705" spc="-3" dirty="0">
                <a:latin typeface="Arial Narrow"/>
                <a:cs typeface="Arial Narrow"/>
              </a:rPr>
              <a:t>vykonávali </a:t>
            </a:r>
            <a:r>
              <a:rPr sz="705" dirty="0">
                <a:latin typeface="Arial Narrow"/>
                <a:cs typeface="Arial Narrow"/>
              </a:rPr>
              <a:t>dobrovoľnícku </a:t>
            </a:r>
            <a:r>
              <a:rPr sz="705" spc="-3" dirty="0">
                <a:latin typeface="Arial Narrow"/>
                <a:cs typeface="Arial Narrow"/>
              </a:rPr>
              <a:t>činnosť </a:t>
            </a:r>
            <a:r>
              <a:rPr sz="705" dirty="0">
                <a:latin typeface="Arial Narrow"/>
                <a:cs typeface="Arial Narrow"/>
              </a:rPr>
              <a:t>pre  </a:t>
            </a:r>
            <a:r>
              <a:rPr sz="705" spc="-3" dirty="0">
                <a:latin typeface="Arial Narrow"/>
                <a:cs typeface="Arial Narrow"/>
              </a:rPr>
              <a:t>účtovnú jednotku </a:t>
            </a:r>
            <a:r>
              <a:rPr sz="705" dirty="0">
                <a:latin typeface="Arial Narrow"/>
                <a:cs typeface="Arial Narrow"/>
              </a:rPr>
              <a:t>počas bežného </a:t>
            </a:r>
            <a:r>
              <a:rPr sz="705" spc="-3" dirty="0">
                <a:latin typeface="Arial Narrow"/>
                <a:cs typeface="Arial Narrow"/>
              </a:rPr>
              <a:t>účtovného </a:t>
            </a:r>
            <a:r>
              <a:rPr sz="705" dirty="0">
                <a:latin typeface="Arial Narrow"/>
                <a:cs typeface="Arial Narrow"/>
              </a:rPr>
              <a:t>obdobia a </a:t>
            </a:r>
            <a:r>
              <a:rPr sz="705" spc="-3" dirty="0">
                <a:latin typeface="Arial Narrow"/>
                <a:cs typeface="Arial Narrow"/>
              </a:rPr>
              <a:t>bezprostredne </a:t>
            </a:r>
            <a:r>
              <a:rPr sz="705" dirty="0">
                <a:latin typeface="Arial Narrow"/>
                <a:cs typeface="Arial Narrow"/>
              </a:rPr>
              <a:t>predchádzajúceho </a:t>
            </a:r>
            <a:r>
              <a:rPr sz="705" spc="-3" dirty="0">
                <a:latin typeface="Arial Narrow"/>
                <a:cs typeface="Arial Narrow"/>
              </a:rPr>
              <a:t>účtovného</a:t>
            </a:r>
            <a:r>
              <a:rPr sz="705" spc="-10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obdobia.</a:t>
            </a:r>
            <a:endParaRPr sz="705">
              <a:latin typeface="Arial Narrow"/>
              <a:cs typeface="Arial Narrow"/>
            </a:endParaRPr>
          </a:p>
          <a:p>
            <a:pPr marL="138457" indent="-111173" algn="just">
              <a:spcBef>
                <a:spcPts val="337"/>
              </a:spcBef>
              <a:buAutoNum type="arabicParenBoth"/>
              <a:tabLst>
                <a:tab pos="138864" algn="l"/>
              </a:tabLst>
            </a:pPr>
            <a:r>
              <a:rPr sz="705" spc="-3" dirty="0">
                <a:latin typeface="Arial Narrow"/>
                <a:cs typeface="Arial Narrow"/>
              </a:rPr>
              <a:t>Informácia </a:t>
            </a:r>
            <a:r>
              <a:rPr sz="705" dirty="0">
                <a:latin typeface="Arial Narrow"/>
                <a:cs typeface="Arial Narrow"/>
              </a:rPr>
              <a:t>o </a:t>
            </a:r>
            <a:r>
              <a:rPr sz="705" spc="-3" dirty="0">
                <a:latin typeface="Arial Narrow"/>
                <a:cs typeface="Arial Narrow"/>
              </a:rPr>
              <a:t>organizáciách </a:t>
            </a:r>
            <a:r>
              <a:rPr sz="705" dirty="0">
                <a:latin typeface="Arial Narrow"/>
                <a:cs typeface="Arial Narrow"/>
              </a:rPr>
              <a:t>v </a:t>
            </a:r>
            <a:r>
              <a:rPr sz="705" spc="-3" dirty="0">
                <a:latin typeface="Arial Narrow"/>
                <a:cs typeface="Arial Narrow"/>
              </a:rPr>
              <a:t>zriaďovateľskej </a:t>
            </a:r>
            <a:r>
              <a:rPr sz="705" dirty="0">
                <a:latin typeface="Arial Narrow"/>
                <a:cs typeface="Arial Narrow"/>
              </a:rPr>
              <a:t>pôsobnosti </a:t>
            </a:r>
            <a:r>
              <a:rPr sz="705" spc="-3" dirty="0">
                <a:latin typeface="Arial Narrow"/>
                <a:cs typeface="Arial Narrow"/>
              </a:rPr>
              <a:t>účtovnej</a:t>
            </a:r>
            <a:r>
              <a:rPr sz="705" spc="22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jednotky.</a:t>
            </a:r>
            <a:endParaRPr sz="705">
              <a:latin typeface="Arial Narrow"/>
              <a:cs typeface="Arial Narrow"/>
            </a:endParaRPr>
          </a:p>
          <a:p>
            <a:pPr marL="138457" indent="-111173" algn="just">
              <a:spcBef>
                <a:spcPts val="353"/>
              </a:spcBef>
              <a:buAutoNum type="arabicParenBoth"/>
              <a:tabLst>
                <a:tab pos="138864" algn="l"/>
              </a:tabLst>
            </a:pPr>
            <a:r>
              <a:rPr sz="705" spc="-3" dirty="0">
                <a:latin typeface="Arial Narrow"/>
                <a:cs typeface="Arial Narrow"/>
              </a:rPr>
              <a:t>Údaje </a:t>
            </a:r>
            <a:r>
              <a:rPr sz="705" dirty="0">
                <a:latin typeface="Arial Narrow"/>
                <a:cs typeface="Arial Narrow"/>
              </a:rPr>
              <a:t>podľa odseku  4 a </a:t>
            </a:r>
            <a:r>
              <a:rPr sz="705" spc="-3" dirty="0">
                <a:latin typeface="Arial Narrow"/>
                <a:cs typeface="Arial Narrow"/>
              </a:rPr>
              <a:t>čl. III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6" dirty="0">
                <a:latin typeface="Arial Narrow"/>
                <a:cs typeface="Arial Narrow"/>
              </a:rPr>
              <a:t>IV  </a:t>
            </a:r>
            <a:r>
              <a:rPr sz="705" spc="-3" dirty="0">
                <a:latin typeface="Arial Narrow"/>
                <a:cs typeface="Arial Narrow"/>
              </a:rPr>
              <a:t>sa </a:t>
            </a:r>
            <a:r>
              <a:rPr sz="705" dirty="0">
                <a:latin typeface="Arial Narrow"/>
                <a:cs typeface="Arial Narrow"/>
              </a:rPr>
              <a:t>uvádzajú v </a:t>
            </a:r>
            <a:r>
              <a:rPr sz="705" spc="-3" dirty="0">
                <a:latin typeface="Arial Narrow"/>
                <a:cs typeface="Arial Narrow"/>
              </a:rPr>
              <a:t>textovej podobe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3" dirty="0">
                <a:latin typeface="Arial Narrow"/>
                <a:cs typeface="Arial Narrow"/>
              </a:rPr>
              <a:t>tabuľkovej</a:t>
            </a:r>
            <a:r>
              <a:rPr sz="705" spc="-16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podobe.</a:t>
            </a:r>
            <a:endParaRPr sz="705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0850" y="3247205"/>
            <a:ext cx="4172221" cy="2781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705" b="1" spc="-6" dirty="0">
                <a:latin typeface="Arial Narrow"/>
                <a:cs typeface="Arial Narrow"/>
              </a:rPr>
              <a:t>Čl.</a:t>
            </a:r>
            <a:r>
              <a:rPr sz="705" b="1" spc="-55" dirty="0">
                <a:latin typeface="Arial Narrow"/>
                <a:cs typeface="Arial Narrow"/>
              </a:rPr>
              <a:t> </a:t>
            </a:r>
            <a:r>
              <a:rPr sz="705" b="1" spc="-6" dirty="0">
                <a:latin typeface="Arial Narrow"/>
                <a:cs typeface="Arial Narrow"/>
              </a:rPr>
              <a:t>II</a:t>
            </a:r>
            <a:endParaRPr sz="705" dirty="0">
              <a:latin typeface="Arial Narrow"/>
              <a:cs typeface="Arial Narrow"/>
            </a:endParaRPr>
          </a:p>
          <a:p>
            <a:pPr algn="ctr">
              <a:spcBef>
                <a:spcPts val="353"/>
              </a:spcBef>
            </a:pPr>
            <a:r>
              <a:rPr sz="705" b="1" dirty="0">
                <a:latin typeface="Arial Narrow"/>
                <a:cs typeface="Arial Narrow"/>
              </a:rPr>
              <a:t>Informácie o účtovných </a:t>
            </a:r>
            <a:r>
              <a:rPr sz="705" b="1" spc="-3" dirty="0">
                <a:latin typeface="Arial Narrow"/>
                <a:cs typeface="Arial Narrow"/>
              </a:rPr>
              <a:t>zásadách </a:t>
            </a:r>
            <a:r>
              <a:rPr sz="705" b="1" dirty="0">
                <a:latin typeface="Arial Narrow"/>
                <a:cs typeface="Arial Narrow"/>
              </a:rPr>
              <a:t>a účtovných</a:t>
            </a:r>
            <a:r>
              <a:rPr sz="705" b="1" spc="-67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metódach</a:t>
            </a:r>
            <a:endParaRPr sz="705" dirty="0">
              <a:latin typeface="Arial Narrow"/>
              <a:cs typeface="Arial Narrow"/>
            </a:endParaRPr>
          </a:p>
          <a:p>
            <a:pPr marL="8145" marR="4072">
              <a:lnSpc>
                <a:spcPts val="814"/>
              </a:lnSpc>
              <a:spcBef>
                <a:spcPts val="391"/>
              </a:spcBef>
              <a:buFont typeface="Arial Narrow"/>
              <a:buAutoNum type="arabicParenBoth"/>
              <a:tabLst>
                <a:tab pos="121760" algn="l"/>
              </a:tabLst>
            </a:pPr>
            <a:r>
              <a:rPr sz="705" b="1" spc="-3" dirty="0">
                <a:latin typeface="Arial Narrow"/>
                <a:cs typeface="Arial Narrow"/>
              </a:rPr>
              <a:t>Účtovná </a:t>
            </a:r>
            <a:r>
              <a:rPr sz="705" b="1" dirty="0">
                <a:latin typeface="Arial Narrow"/>
                <a:cs typeface="Arial Narrow"/>
              </a:rPr>
              <a:t>závierka </a:t>
            </a:r>
            <a:r>
              <a:rPr sz="705" b="1" spc="-6" dirty="0">
                <a:latin typeface="Arial Narrow"/>
                <a:cs typeface="Arial Narrow"/>
              </a:rPr>
              <a:t>je </a:t>
            </a:r>
            <a:r>
              <a:rPr sz="705" b="1" spc="-3" dirty="0">
                <a:latin typeface="Arial Narrow"/>
                <a:cs typeface="Arial Narrow"/>
              </a:rPr>
              <a:t>zostavená </a:t>
            </a:r>
            <a:r>
              <a:rPr sz="705" b="1" dirty="0">
                <a:latin typeface="Arial Narrow"/>
                <a:cs typeface="Arial Narrow"/>
              </a:rPr>
              <a:t>za </a:t>
            </a:r>
            <a:r>
              <a:rPr sz="705" b="1" spc="-3" dirty="0">
                <a:latin typeface="Arial Narrow"/>
                <a:cs typeface="Arial Narrow"/>
              </a:rPr>
              <a:t>splnenia predpokladu, </a:t>
            </a:r>
            <a:r>
              <a:rPr sz="705" b="1" dirty="0">
                <a:latin typeface="Arial Narrow"/>
                <a:cs typeface="Arial Narrow"/>
              </a:rPr>
              <a:t>že účtovná </a:t>
            </a:r>
            <a:r>
              <a:rPr sz="705" b="1" spc="-3" dirty="0">
                <a:latin typeface="Arial Narrow"/>
                <a:cs typeface="Arial Narrow"/>
              </a:rPr>
              <a:t>jednotka </a:t>
            </a:r>
            <a:r>
              <a:rPr sz="705" b="1" dirty="0">
                <a:latin typeface="Arial Narrow"/>
                <a:cs typeface="Arial Narrow"/>
              </a:rPr>
              <a:t>bude </a:t>
            </a:r>
            <a:r>
              <a:rPr sz="705" b="1" spc="-3" dirty="0">
                <a:latin typeface="Arial Narrow"/>
                <a:cs typeface="Arial Narrow"/>
              </a:rPr>
              <a:t>nepretržite pokračovať vo svojej  činnosti</a:t>
            </a:r>
            <a:r>
              <a:rPr sz="705" b="1" spc="-3" dirty="0">
                <a:latin typeface="Arial Narrow"/>
                <a:cs typeface="Arial Narrow"/>
              </a:rPr>
              <a:t>.</a:t>
            </a:r>
            <a:endParaRPr sz="705" dirty="0">
              <a:latin typeface="Arial Narrow"/>
              <a:cs typeface="Arial Narrow"/>
            </a:endParaRPr>
          </a:p>
          <a:p>
            <a:pPr marL="8145" marR="3258" indent="19547">
              <a:lnSpc>
                <a:spcPts val="814"/>
              </a:lnSpc>
              <a:spcBef>
                <a:spcPts val="369"/>
              </a:spcBef>
              <a:buAutoNum type="arabicParenBoth"/>
              <a:tabLst>
                <a:tab pos="147008" algn="l"/>
              </a:tabLst>
            </a:pPr>
            <a:r>
              <a:rPr sz="705" spc="-3" dirty="0">
                <a:latin typeface="Arial Narrow"/>
                <a:cs typeface="Arial Narrow"/>
              </a:rPr>
              <a:t>Zmeny účtovných </a:t>
            </a:r>
            <a:r>
              <a:rPr sz="705" spc="-6" dirty="0">
                <a:latin typeface="Arial Narrow"/>
                <a:cs typeface="Arial Narrow"/>
              </a:rPr>
              <a:t>zásad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3" dirty="0">
                <a:latin typeface="Arial Narrow"/>
                <a:cs typeface="Arial Narrow"/>
              </a:rPr>
              <a:t>zmeny účtovných metód </a:t>
            </a:r>
            <a:r>
              <a:rPr sz="705" dirty="0">
                <a:latin typeface="Arial Narrow"/>
                <a:cs typeface="Arial Narrow"/>
              </a:rPr>
              <a:t>s </a:t>
            </a:r>
            <a:r>
              <a:rPr sz="705" spc="-3" dirty="0">
                <a:latin typeface="Arial Narrow"/>
                <a:cs typeface="Arial Narrow"/>
              </a:rPr>
              <a:t>uvedením dôvodu týchto zmien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3" dirty="0">
                <a:latin typeface="Arial Narrow"/>
                <a:cs typeface="Arial Narrow"/>
              </a:rPr>
              <a:t>vyčíslením ich vplyvu </a:t>
            </a:r>
            <a:r>
              <a:rPr sz="705" spc="-10" dirty="0">
                <a:latin typeface="Arial Narrow"/>
                <a:cs typeface="Arial Narrow"/>
              </a:rPr>
              <a:t>na </a:t>
            </a:r>
            <a:r>
              <a:rPr sz="705" spc="-3" dirty="0">
                <a:latin typeface="Arial Narrow"/>
                <a:cs typeface="Arial Narrow"/>
              </a:rPr>
              <a:t>finančnú  </a:t>
            </a:r>
            <a:r>
              <a:rPr sz="705" dirty="0">
                <a:latin typeface="Arial Narrow"/>
                <a:cs typeface="Arial Narrow"/>
              </a:rPr>
              <a:t>hodnotu </a:t>
            </a:r>
            <a:r>
              <a:rPr sz="705" spc="-3" dirty="0">
                <a:latin typeface="Arial Narrow"/>
                <a:cs typeface="Arial Narrow"/>
              </a:rPr>
              <a:t>majetku, záväzkov, základného imania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3" dirty="0">
                <a:latin typeface="Arial Narrow"/>
                <a:cs typeface="Arial Narrow"/>
              </a:rPr>
              <a:t>výsledku </a:t>
            </a:r>
            <a:r>
              <a:rPr sz="705" dirty="0">
                <a:latin typeface="Arial Narrow"/>
                <a:cs typeface="Arial Narrow"/>
              </a:rPr>
              <a:t>hospodárenia </a:t>
            </a:r>
            <a:r>
              <a:rPr sz="705" spc="-3" dirty="0">
                <a:latin typeface="Arial Narrow"/>
                <a:cs typeface="Arial Narrow"/>
              </a:rPr>
              <a:t>účtovnej</a:t>
            </a:r>
            <a:r>
              <a:rPr sz="705" spc="26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jednotky</a:t>
            </a:r>
            <a:r>
              <a:rPr sz="705" spc="-3" dirty="0">
                <a:latin typeface="Arial Narrow"/>
                <a:cs typeface="Arial Narrow"/>
              </a:rPr>
              <a:t>.</a:t>
            </a:r>
            <a:endParaRPr sz="705" dirty="0">
              <a:latin typeface="Arial Narrow"/>
              <a:cs typeface="Arial Narrow"/>
            </a:endParaRPr>
          </a:p>
          <a:p>
            <a:pPr marL="119317" indent="-111173">
              <a:spcBef>
                <a:spcPts val="330"/>
              </a:spcBef>
              <a:buAutoNum type="arabicParenBoth"/>
              <a:tabLst>
                <a:tab pos="119724" algn="l"/>
              </a:tabLst>
            </a:pPr>
            <a:r>
              <a:rPr sz="705" dirty="0">
                <a:latin typeface="Arial Narrow"/>
                <a:cs typeface="Arial Narrow"/>
              </a:rPr>
              <a:t>Spôsob </a:t>
            </a:r>
            <a:r>
              <a:rPr sz="705" spc="-3" dirty="0">
                <a:latin typeface="Arial Narrow"/>
                <a:cs typeface="Arial Narrow"/>
              </a:rPr>
              <a:t>oceňovania jednotlivých položiek majetku </a:t>
            </a:r>
            <a:r>
              <a:rPr sz="705" dirty="0">
                <a:latin typeface="Arial Narrow"/>
                <a:cs typeface="Arial Narrow"/>
              </a:rPr>
              <a:t>a záväzkov v členení</a:t>
            </a:r>
            <a:r>
              <a:rPr sz="705" spc="-32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na</a:t>
            </a:r>
            <a:endParaRPr sz="705" dirty="0">
              <a:latin typeface="Arial Narrow"/>
              <a:cs typeface="Arial Narrow"/>
            </a:endParaRPr>
          </a:p>
          <a:p>
            <a:pPr marL="94069" indent="-85925">
              <a:spcBef>
                <a:spcPts val="337"/>
              </a:spcBef>
              <a:buAutoNum type="alphaLcParenR"/>
              <a:tabLst>
                <a:tab pos="94476" algn="l"/>
              </a:tabLst>
            </a:pPr>
            <a:r>
              <a:rPr sz="705" spc="-3" dirty="0">
                <a:latin typeface="Arial Narrow"/>
                <a:cs typeface="Arial Narrow"/>
              </a:rPr>
              <a:t>dlhodobý nehmotný majetok </a:t>
            </a:r>
            <a:r>
              <a:rPr sz="705" dirty="0">
                <a:latin typeface="Arial Narrow"/>
                <a:cs typeface="Arial Narrow"/>
              </a:rPr>
              <a:t>obstaraný</a:t>
            </a:r>
            <a:r>
              <a:rPr sz="705" spc="-38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kúpou</a:t>
            </a:r>
            <a:r>
              <a:rPr sz="705" dirty="0">
                <a:latin typeface="Arial Narrow"/>
                <a:cs typeface="Arial Narrow"/>
              </a:rPr>
              <a:t>,</a:t>
            </a:r>
          </a:p>
          <a:p>
            <a:pPr marL="94069" indent="-85925">
              <a:spcBef>
                <a:spcPts val="353"/>
              </a:spcBef>
              <a:buAutoNum type="alphaLcParenR"/>
              <a:tabLst>
                <a:tab pos="94476" algn="l"/>
              </a:tabLst>
            </a:pPr>
            <a:r>
              <a:rPr sz="705" spc="-3" dirty="0">
                <a:latin typeface="Arial Narrow"/>
                <a:cs typeface="Arial Narrow"/>
              </a:rPr>
              <a:t>dlhodobý nehmotný majetok </a:t>
            </a:r>
            <a:r>
              <a:rPr sz="705" dirty="0">
                <a:latin typeface="Arial Narrow"/>
                <a:cs typeface="Arial Narrow"/>
              </a:rPr>
              <a:t>obstaraný </a:t>
            </a:r>
            <a:r>
              <a:rPr sz="705" spc="-3" dirty="0">
                <a:latin typeface="Arial Narrow"/>
                <a:cs typeface="Arial Narrow"/>
              </a:rPr>
              <a:t>vlastnou</a:t>
            </a:r>
            <a:r>
              <a:rPr sz="705" spc="-22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činnosťou</a:t>
            </a:r>
            <a:r>
              <a:rPr sz="705" dirty="0">
                <a:latin typeface="Arial Narrow"/>
                <a:cs typeface="Arial Narrow"/>
              </a:rPr>
              <a:t>,</a:t>
            </a:r>
          </a:p>
          <a:p>
            <a:pPr marL="89997" indent="-81852">
              <a:spcBef>
                <a:spcPts val="337"/>
              </a:spcBef>
              <a:buAutoNum type="alphaLcParenR"/>
              <a:tabLst>
                <a:tab pos="90404" algn="l"/>
              </a:tabLst>
            </a:pPr>
            <a:r>
              <a:rPr sz="705" spc="-3" dirty="0">
                <a:latin typeface="Arial Narrow"/>
                <a:cs typeface="Arial Narrow"/>
              </a:rPr>
              <a:t>dlhodobý nehmotný majetok </a:t>
            </a:r>
            <a:r>
              <a:rPr sz="705" dirty="0">
                <a:latin typeface="Arial Narrow"/>
                <a:cs typeface="Arial Narrow"/>
              </a:rPr>
              <a:t>obstaraný </a:t>
            </a:r>
            <a:r>
              <a:rPr sz="705" spc="-3" dirty="0">
                <a:latin typeface="Arial Narrow"/>
                <a:cs typeface="Arial Narrow"/>
              </a:rPr>
              <a:t>iným</a:t>
            </a:r>
            <a:r>
              <a:rPr sz="705" spc="-16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spôsobom</a:t>
            </a:r>
            <a:r>
              <a:rPr sz="705" spc="-3" dirty="0">
                <a:latin typeface="Arial Narrow"/>
                <a:cs typeface="Arial Narrow"/>
              </a:rPr>
              <a:t>,</a:t>
            </a:r>
            <a:endParaRPr sz="705" dirty="0">
              <a:latin typeface="Arial Narrow"/>
              <a:cs typeface="Arial Narrow"/>
            </a:endParaRPr>
          </a:p>
          <a:p>
            <a:pPr marL="94069" indent="-85925">
              <a:spcBef>
                <a:spcPts val="353"/>
              </a:spcBef>
              <a:buAutoNum type="alphaLcParenR"/>
              <a:tabLst>
                <a:tab pos="94476" algn="l"/>
              </a:tabLst>
            </a:pPr>
            <a:r>
              <a:rPr sz="705" spc="-3" dirty="0">
                <a:latin typeface="Arial Narrow"/>
                <a:cs typeface="Arial Narrow"/>
              </a:rPr>
              <a:t>dlhodobý hmotný majetok </a:t>
            </a:r>
            <a:r>
              <a:rPr sz="705" dirty="0">
                <a:latin typeface="Arial Narrow"/>
                <a:cs typeface="Arial Narrow"/>
              </a:rPr>
              <a:t>obstaraný</a:t>
            </a:r>
            <a:r>
              <a:rPr sz="705" spc="-26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kúpou</a:t>
            </a:r>
            <a:r>
              <a:rPr sz="705" dirty="0">
                <a:latin typeface="Arial Narrow"/>
                <a:cs typeface="Arial Narrow"/>
              </a:rPr>
              <a:t>,</a:t>
            </a:r>
          </a:p>
          <a:p>
            <a:pPr marL="94069" indent="-85925">
              <a:spcBef>
                <a:spcPts val="353"/>
              </a:spcBef>
              <a:buAutoNum type="alphaLcParenR"/>
              <a:tabLst>
                <a:tab pos="94476" algn="l"/>
              </a:tabLst>
            </a:pPr>
            <a:r>
              <a:rPr sz="705" spc="-3" dirty="0">
                <a:latin typeface="Arial Narrow"/>
                <a:cs typeface="Arial Narrow"/>
              </a:rPr>
              <a:t>dlhodobý hmotný majetok </a:t>
            </a:r>
            <a:r>
              <a:rPr sz="705" dirty="0">
                <a:latin typeface="Arial Narrow"/>
                <a:cs typeface="Arial Narrow"/>
              </a:rPr>
              <a:t>obstaraný </a:t>
            </a:r>
            <a:r>
              <a:rPr sz="705" spc="-3" dirty="0">
                <a:latin typeface="Arial Narrow"/>
                <a:cs typeface="Arial Narrow"/>
              </a:rPr>
              <a:t>vlastnou</a:t>
            </a:r>
            <a:r>
              <a:rPr sz="705" spc="-22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činnosťou</a:t>
            </a:r>
            <a:r>
              <a:rPr sz="705" dirty="0">
                <a:latin typeface="Arial Narrow"/>
                <a:cs typeface="Arial Narrow"/>
              </a:rPr>
              <a:t>,</a:t>
            </a:r>
          </a:p>
          <a:p>
            <a:pPr marL="72486" indent="-64342">
              <a:spcBef>
                <a:spcPts val="337"/>
              </a:spcBef>
              <a:buAutoNum type="alphaLcParenR"/>
              <a:tabLst>
                <a:tab pos="72893" algn="l"/>
              </a:tabLst>
            </a:pPr>
            <a:r>
              <a:rPr sz="705" spc="-3" dirty="0">
                <a:latin typeface="Arial Narrow"/>
                <a:cs typeface="Arial Narrow"/>
              </a:rPr>
              <a:t>dlhodobý hmotný majetok </a:t>
            </a:r>
            <a:r>
              <a:rPr sz="705" dirty="0">
                <a:latin typeface="Arial Narrow"/>
                <a:cs typeface="Arial Narrow"/>
              </a:rPr>
              <a:t>obstaraný </a:t>
            </a:r>
            <a:r>
              <a:rPr sz="705" spc="-3" dirty="0">
                <a:latin typeface="Arial Narrow"/>
                <a:cs typeface="Arial Narrow"/>
              </a:rPr>
              <a:t>iným</a:t>
            </a:r>
            <a:r>
              <a:rPr sz="705" spc="-22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spôsobom</a:t>
            </a:r>
            <a:r>
              <a:rPr sz="705" spc="-3" dirty="0">
                <a:latin typeface="Arial Narrow"/>
                <a:cs typeface="Arial Narrow"/>
              </a:rPr>
              <a:t>,</a:t>
            </a:r>
            <a:endParaRPr sz="705" dirty="0">
              <a:latin typeface="Arial Narrow"/>
              <a:cs typeface="Arial Narrow"/>
            </a:endParaRPr>
          </a:p>
          <a:p>
            <a:pPr marL="94069" indent="-85925">
              <a:spcBef>
                <a:spcPts val="353"/>
              </a:spcBef>
              <a:buAutoNum type="alphaLcParenR"/>
              <a:tabLst>
                <a:tab pos="94476" algn="l"/>
              </a:tabLst>
            </a:pPr>
            <a:r>
              <a:rPr sz="705" dirty="0">
                <a:latin typeface="Arial Narrow"/>
                <a:cs typeface="Arial Narrow"/>
              </a:rPr>
              <a:t>dlhodobý </a:t>
            </a:r>
            <a:r>
              <a:rPr sz="705" spc="-3" dirty="0">
                <a:latin typeface="Arial Narrow"/>
                <a:cs typeface="Arial Narrow"/>
              </a:rPr>
              <a:t>finančný</a:t>
            </a:r>
            <a:r>
              <a:rPr sz="705" spc="-51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majetok</a:t>
            </a:r>
            <a:r>
              <a:rPr sz="705" spc="-3" dirty="0">
                <a:latin typeface="Arial Narrow"/>
                <a:cs typeface="Arial Narrow"/>
              </a:rPr>
              <a:t>,</a:t>
            </a:r>
            <a:endParaRPr sz="705" dirty="0">
              <a:latin typeface="Arial Narrow"/>
              <a:cs typeface="Arial Narrow"/>
            </a:endParaRPr>
          </a:p>
          <a:p>
            <a:pPr marL="94069" indent="-85925">
              <a:spcBef>
                <a:spcPts val="337"/>
              </a:spcBef>
              <a:buAutoNum type="alphaLcParenR"/>
              <a:tabLst>
                <a:tab pos="94476" algn="l"/>
              </a:tabLst>
            </a:pPr>
            <a:r>
              <a:rPr sz="705" spc="-3" dirty="0">
                <a:latin typeface="Arial Narrow"/>
                <a:cs typeface="Arial Narrow"/>
              </a:rPr>
              <a:t>zásoby </a:t>
            </a:r>
            <a:r>
              <a:rPr sz="705" dirty="0">
                <a:latin typeface="Arial Narrow"/>
                <a:cs typeface="Arial Narrow"/>
              </a:rPr>
              <a:t>obstarané</a:t>
            </a:r>
            <a:r>
              <a:rPr sz="705" spc="-48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kúpou</a:t>
            </a:r>
            <a:r>
              <a:rPr sz="705" spc="-3" dirty="0">
                <a:latin typeface="Arial Narrow"/>
                <a:cs typeface="Arial Narrow"/>
              </a:rPr>
              <a:t>,</a:t>
            </a:r>
            <a:endParaRPr sz="705" dirty="0">
              <a:latin typeface="Arial Narrow"/>
              <a:cs typeface="Arial Narrow"/>
            </a:endParaRPr>
          </a:p>
          <a:p>
            <a:pPr marL="68414" indent="-60269">
              <a:spcBef>
                <a:spcPts val="353"/>
              </a:spcBef>
              <a:buAutoNum type="alphaLcParenR"/>
              <a:tabLst>
                <a:tab pos="68820" algn="l"/>
              </a:tabLst>
            </a:pPr>
            <a:r>
              <a:rPr sz="705" spc="-3" dirty="0">
                <a:latin typeface="Arial Narrow"/>
                <a:cs typeface="Arial Narrow"/>
              </a:rPr>
              <a:t>zásoby vytvorené vlastnou</a:t>
            </a:r>
            <a:r>
              <a:rPr sz="705" spc="-22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činnosťou</a:t>
            </a:r>
            <a:r>
              <a:rPr sz="705" dirty="0">
                <a:latin typeface="Arial Narrow"/>
                <a:cs typeface="Arial Narrow"/>
              </a:rPr>
              <a:t>,</a:t>
            </a:r>
          </a:p>
          <a:p>
            <a:pPr marL="68414" indent="-60269">
              <a:spcBef>
                <a:spcPts val="353"/>
              </a:spcBef>
              <a:buAutoNum type="alphaLcParenR"/>
              <a:tabLst>
                <a:tab pos="68820" algn="l"/>
              </a:tabLst>
            </a:pPr>
            <a:r>
              <a:rPr sz="705" spc="-3" dirty="0">
                <a:latin typeface="Arial Narrow"/>
                <a:cs typeface="Arial Narrow"/>
              </a:rPr>
              <a:t>zásoby </a:t>
            </a:r>
            <a:r>
              <a:rPr sz="705" dirty="0">
                <a:latin typeface="Arial Narrow"/>
                <a:cs typeface="Arial Narrow"/>
              </a:rPr>
              <a:t>obstarané </a:t>
            </a:r>
            <a:r>
              <a:rPr sz="705" spc="-3" dirty="0">
                <a:latin typeface="Arial Narrow"/>
                <a:cs typeface="Arial Narrow"/>
              </a:rPr>
              <a:t>iným</a:t>
            </a:r>
            <a:r>
              <a:rPr sz="705" spc="-42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spôsobom</a:t>
            </a:r>
            <a:r>
              <a:rPr sz="705" spc="-3" dirty="0">
                <a:latin typeface="Arial Narrow"/>
                <a:cs typeface="Arial Narrow"/>
              </a:rPr>
              <a:t>,</a:t>
            </a:r>
            <a:endParaRPr sz="705" dirty="0">
              <a:latin typeface="Arial Narrow"/>
              <a:cs typeface="Arial Narrow"/>
            </a:endParaRPr>
          </a:p>
          <a:p>
            <a:pPr marL="89997" indent="-81852">
              <a:spcBef>
                <a:spcPts val="337"/>
              </a:spcBef>
              <a:buAutoNum type="alphaLcParenR"/>
              <a:tabLst>
                <a:tab pos="90404" algn="l"/>
              </a:tabLst>
            </a:pPr>
            <a:r>
              <a:rPr sz="705" spc="-3" dirty="0">
                <a:latin typeface="Arial Narrow"/>
                <a:cs typeface="Arial Narrow"/>
              </a:rPr>
              <a:t>pohľadávky</a:t>
            </a:r>
            <a:r>
              <a:rPr sz="705" spc="-3" dirty="0">
                <a:latin typeface="Arial Narrow"/>
                <a:cs typeface="Arial Narrow"/>
              </a:rPr>
              <a:t>,</a:t>
            </a:r>
            <a:endParaRPr sz="705" dirty="0">
              <a:latin typeface="Arial Narrow"/>
              <a:cs typeface="Arial Narrow"/>
            </a:endParaRPr>
          </a:p>
          <a:p>
            <a:pPr marL="68414" indent="-60269">
              <a:spcBef>
                <a:spcPts val="353"/>
              </a:spcBef>
              <a:buFont typeface="Arial Narrow"/>
              <a:buAutoNum type="alphaLcParenR"/>
              <a:tabLst>
                <a:tab pos="68820" algn="l"/>
              </a:tabLst>
            </a:pPr>
            <a:r>
              <a:rPr sz="705" b="1" dirty="0">
                <a:latin typeface="Arial Narrow"/>
                <a:cs typeface="Arial Narrow"/>
              </a:rPr>
              <a:t>krátkodobý </a:t>
            </a:r>
            <a:r>
              <a:rPr sz="705" b="1" spc="-3" dirty="0">
                <a:latin typeface="Arial Narrow"/>
                <a:cs typeface="Arial Narrow"/>
              </a:rPr>
              <a:t>finančný majetok </a:t>
            </a:r>
            <a:r>
              <a:rPr sz="705" b="1" dirty="0">
                <a:latin typeface="Arial Narrow"/>
                <a:cs typeface="Arial Narrow"/>
              </a:rPr>
              <a:t>– menovitou hodnotou </a:t>
            </a:r>
            <a:r>
              <a:rPr sz="705" b="1" spc="-3" dirty="0">
                <a:latin typeface="Arial Narrow"/>
                <a:cs typeface="Arial Narrow"/>
              </a:rPr>
              <a:t>(pokladnica, </a:t>
            </a:r>
            <a:r>
              <a:rPr sz="705" b="1" dirty="0">
                <a:latin typeface="Arial Narrow"/>
                <a:cs typeface="Arial Narrow"/>
              </a:rPr>
              <a:t>bankový</a:t>
            </a:r>
            <a:r>
              <a:rPr sz="705" b="1" spc="-19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účet</a:t>
            </a:r>
            <a:r>
              <a:rPr sz="705" b="1" dirty="0">
                <a:latin typeface="Arial Narrow"/>
                <a:cs typeface="Arial Narrow"/>
              </a:rPr>
              <a:t>)</a:t>
            </a:r>
            <a:endParaRPr sz="705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604384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47394" y="6189968"/>
            <a:ext cx="316429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>
              <a:lnSpc>
                <a:spcPts val="718"/>
              </a:lnSpc>
            </a:pPr>
            <a:r>
              <a:rPr sz="641" dirty="0">
                <a:latin typeface="Arial Narrow"/>
                <a:cs typeface="Arial Narrow"/>
              </a:rPr>
              <a:t>Strana</a:t>
            </a:r>
            <a:r>
              <a:rPr sz="641" spc="-58" dirty="0">
                <a:latin typeface="Arial Narrow"/>
                <a:cs typeface="Arial Narrow"/>
              </a:rPr>
              <a:t> </a:t>
            </a:r>
            <a:r>
              <a:rPr sz="641" dirty="0">
                <a:latin typeface="Arial Narrow"/>
                <a:cs typeface="Arial Narrow"/>
              </a:rPr>
              <a:t>8</a:t>
            </a:r>
            <a:endParaRPr sz="641">
              <a:latin typeface="Arial Narrow"/>
              <a:cs typeface="Arial Narrow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480850" y="336547"/>
            <a:ext cx="4173036" cy="5867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16" indent="-105471" algn="just">
              <a:buAutoNum type="alphaLcParenR" startAt="13"/>
              <a:tabLst>
                <a:tab pos="114023" algn="l"/>
              </a:tabLst>
            </a:pPr>
            <a:r>
              <a:rPr sz="705" spc="-3" dirty="0">
                <a:latin typeface="Arial Narrow"/>
                <a:cs typeface="Arial Narrow"/>
              </a:rPr>
              <a:t>časové rozlíšenie </a:t>
            </a:r>
            <a:r>
              <a:rPr sz="705" dirty="0">
                <a:latin typeface="Arial Narrow"/>
                <a:cs typeface="Arial Narrow"/>
              </a:rPr>
              <a:t>na </a:t>
            </a:r>
            <a:r>
              <a:rPr sz="705" spc="-3" dirty="0">
                <a:latin typeface="Arial Narrow"/>
                <a:cs typeface="Arial Narrow"/>
              </a:rPr>
              <a:t>strane</a:t>
            </a:r>
            <a:r>
              <a:rPr sz="705" spc="-29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aktív,</a:t>
            </a:r>
            <a:endParaRPr sz="705">
              <a:latin typeface="Arial Narrow"/>
              <a:cs typeface="Arial Narrow"/>
            </a:endParaRPr>
          </a:p>
          <a:p>
            <a:pPr marL="94069" indent="-85925" algn="just">
              <a:spcBef>
                <a:spcPts val="353"/>
              </a:spcBef>
              <a:buFont typeface="Arial Narrow"/>
              <a:buAutoNum type="alphaLcParenR" startAt="13"/>
              <a:tabLst>
                <a:tab pos="94476" algn="l"/>
              </a:tabLst>
            </a:pPr>
            <a:r>
              <a:rPr sz="705" b="1" dirty="0">
                <a:latin typeface="Arial Narrow"/>
                <a:cs typeface="Arial Narrow"/>
              </a:rPr>
              <a:t>záväzky </a:t>
            </a:r>
            <a:r>
              <a:rPr sz="705" b="1" spc="-3" dirty="0">
                <a:latin typeface="Arial Narrow"/>
                <a:cs typeface="Arial Narrow"/>
              </a:rPr>
              <a:t>vrátane </a:t>
            </a:r>
            <a:r>
              <a:rPr sz="705" b="1" dirty="0">
                <a:latin typeface="Arial Narrow"/>
                <a:cs typeface="Arial Narrow"/>
              </a:rPr>
              <a:t>rezerv, </a:t>
            </a:r>
            <a:r>
              <a:rPr sz="705" b="1" spc="-3" dirty="0">
                <a:latin typeface="Arial Narrow"/>
                <a:cs typeface="Arial Narrow"/>
              </a:rPr>
              <a:t>dlhopisov, pôžičiek </a:t>
            </a:r>
            <a:r>
              <a:rPr sz="705" b="1" dirty="0">
                <a:latin typeface="Arial Narrow"/>
                <a:cs typeface="Arial Narrow"/>
              </a:rPr>
              <a:t>a úverov – </a:t>
            </a:r>
            <a:r>
              <a:rPr sz="705" b="1" spc="-3" dirty="0">
                <a:latin typeface="Arial Narrow"/>
                <a:cs typeface="Arial Narrow"/>
              </a:rPr>
              <a:t>sú </a:t>
            </a:r>
            <a:r>
              <a:rPr sz="705" b="1" dirty="0">
                <a:latin typeface="Arial Narrow"/>
                <a:cs typeface="Arial Narrow"/>
              </a:rPr>
              <a:t>oceňované menovitou hodnotu pri </a:t>
            </a:r>
            <a:r>
              <a:rPr sz="705" b="1" spc="-6" dirty="0">
                <a:latin typeface="Arial Narrow"/>
                <a:cs typeface="Arial Narrow"/>
              </a:rPr>
              <a:t>ich</a:t>
            </a:r>
            <a:r>
              <a:rPr sz="705" b="1" spc="-48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vzniku</a:t>
            </a:r>
            <a:endParaRPr sz="705">
              <a:latin typeface="Arial Narrow"/>
              <a:cs typeface="Arial Narrow"/>
            </a:endParaRPr>
          </a:p>
          <a:p>
            <a:pPr marL="94069" indent="-85925" algn="just">
              <a:spcBef>
                <a:spcPts val="337"/>
              </a:spcBef>
              <a:buAutoNum type="alphaLcParenR" startAt="13"/>
              <a:tabLst>
                <a:tab pos="94476" algn="l"/>
              </a:tabLst>
            </a:pPr>
            <a:r>
              <a:rPr sz="705" spc="-3" dirty="0">
                <a:latin typeface="Arial Narrow"/>
                <a:cs typeface="Arial Narrow"/>
              </a:rPr>
              <a:t>časové rozlíšenie </a:t>
            </a:r>
            <a:r>
              <a:rPr sz="705" dirty="0">
                <a:latin typeface="Arial Narrow"/>
                <a:cs typeface="Arial Narrow"/>
              </a:rPr>
              <a:t>na </a:t>
            </a:r>
            <a:r>
              <a:rPr sz="705" spc="-3" dirty="0">
                <a:latin typeface="Arial Narrow"/>
                <a:cs typeface="Arial Narrow"/>
              </a:rPr>
              <a:t>strane</a:t>
            </a:r>
            <a:r>
              <a:rPr sz="705" spc="-19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pasív,</a:t>
            </a:r>
            <a:endParaRPr sz="705">
              <a:latin typeface="Arial Narrow"/>
              <a:cs typeface="Arial Narrow"/>
            </a:endParaRPr>
          </a:p>
          <a:p>
            <a:pPr marL="94069" indent="-85925" algn="just">
              <a:spcBef>
                <a:spcPts val="353"/>
              </a:spcBef>
              <a:buAutoNum type="alphaLcParenR" startAt="13"/>
              <a:tabLst>
                <a:tab pos="94476" algn="l"/>
              </a:tabLst>
            </a:pPr>
            <a:r>
              <a:rPr sz="705" spc="-3" dirty="0">
                <a:latin typeface="Arial Narrow"/>
                <a:cs typeface="Arial Narrow"/>
              </a:rPr>
              <a:t>deriváty,</a:t>
            </a:r>
            <a:endParaRPr sz="705">
              <a:latin typeface="Arial Narrow"/>
              <a:cs typeface="Arial Narrow"/>
            </a:endParaRPr>
          </a:p>
          <a:p>
            <a:pPr marL="8145" algn="just">
              <a:spcBef>
                <a:spcPts val="353"/>
              </a:spcBef>
            </a:pPr>
            <a:r>
              <a:rPr sz="705" spc="3" dirty="0">
                <a:latin typeface="Arial Narrow"/>
                <a:cs typeface="Arial Narrow"/>
              </a:rPr>
              <a:t>r) </a:t>
            </a:r>
            <a:r>
              <a:rPr sz="705" spc="-3" dirty="0">
                <a:latin typeface="Arial Narrow"/>
                <a:cs typeface="Arial Narrow"/>
              </a:rPr>
              <a:t>majetok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3" dirty="0">
                <a:latin typeface="Arial Narrow"/>
                <a:cs typeface="Arial Narrow"/>
              </a:rPr>
              <a:t>záväzky zabezpečené</a:t>
            </a:r>
            <a:r>
              <a:rPr sz="705" spc="-10" dirty="0">
                <a:latin typeface="Arial Narrow"/>
                <a:cs typeface="Arial Narrow"/>
              </a:rPr>
              <a:t> </a:t>
            </a:r>
            <a:r>
              <a:rPr sz="705" spc="-6" dirty="0">
                <a:latin typeface="Arial Narrow"/>
                <a:cs typeface="Arial Narrow"/>
              </a:rPr>
              <a:t>derivátmi.</a:t>
            </a:r>
            <a:endParaRPr sz="705">
              <a:latin typeface="Arial Narrow"/>
              <a:cs typeface="Arial Narrow"/>
            </a:endParaRPr>
          </a:p>
          <a:p>
            <a:pPr marL="8145" marR="3258" indent="19547" algn="just">
              <a:lnSpc>
                <a:spcPts val="814"/>
              </a:lnSpc>
              <a:spcBef>
                <a:spcPts val="391"/>
              </a:spcBef>
              <a:buAutoNum type="arabicParenBoth" startAt="4"/>
              <a:tabLst>
                <a:tab pos="154746" algn="l"/>
              </a:tabLst>
            </a:pPr>
            <a:r>
              <a:rPr sz="705" dirty="0">
                <a:latin typeface="Arial Narrow"/>
                <a:cs typeface="Arial Narrow"/>
              </a:rPr>
              <a:t>Spôsob </a:t>
            </a:r>
            <a:r>
              <a:rPr sz="705" spc="-3" dirty="0">
                <a:latin typeface="Arial Narrow"/>
                <a:cs typeface="Arial Narrow"/>
              </a:rPr>
              <a:t>zostavenia odpisového plánu </a:t>
            </a:r>
            <a:r>
              <a:rPr sz="705" dirty="0">
                <a:latin typeface="Arial Narrow"/>
                <a:cs typeface="Arial Narrow"/>
              </a:rPr>
              <a:t>pre </a:t>
            </a:r>
            <a:r>
              <a:rPr sz="705" spc="-3" dirty="0">
                <a:latin typeface="Arial Narrow"/>
                <a:cs typeface="Arial Narrow"/>
              </a:rPr>
              <a:t>jednotlivé </a:t>
            </a:r>
            <a:r>
              <a:rPr sz="705" dirty="0">
                <a:latin typeface="Arial Narrow"/>
                <a:cs typeface="Arial Narrow"/>
              </a:rPr>
              <a:t>druhy </a:t>
            </a:r>
            <a:r>
              <a:rPr sz="705" spc="-3" dirty="0">
                <a:latin typeface="Arial Narrow"/>
                <a:cs typeface="Arial Narrow"/>
              </a:rPr>
              <a:t>dlhodobého hmotného majetku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3" dirty="0">
                <a:latin typeface="Arial Narrow"/>
                <a:cs typeface="Arial Narrow"/>
              </a:rPr>
              <a:t>dlhodobého </a:t>
            </a:r>
            <a:r>
              <a:rPr sz="705" dirty="0">
                <a:latin typeface="Arial Narrow"/>
                <a:cs typeface="Arial Narrow"/>
              </a:rPr>
              <a:t>nehmotného  </a:t>
            </a:r>
            <a:r>
              <a:rPr sz="705" spc="-3" dirty="0">
                <a:latin typeface="Arial Narrow"/>
                <a:cs typeface="Arial Narrow"/>
              </a:rPr>
              <a:t>majetku, </a:t>
            </a:r>
            <a:r>
              <a:rPr sz="705" dirty="0">
                <a:latin typeface="Arial Narrow"/>
                <a:cs typeface="Arial Narrow"/>
              </a:rPr>
              <a:t>pričom </a:t>
            </a:r>
            <a:r>
              <a:rPr sz="705" spc="-3" dirty="0">
                <a:latin typeface="Arial Narrow"/>
                <a:cs typeface="Arial Narrow"/>
              </a:rPr>
              <a:t>sa uvádza doba odpisovania, použité sadzby odpisov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3" dirty="0">
                <a:latin typeface="Arial Narrow"/>
                <a:cs typeface="Arial Narrow"/>
              </a:rPr>
              <a:t>odpisové metódy </a:t>
            </a:r>
            <a:r>
              <a:rPr sz="705" dirty="0">
                <a:latin typeface="Arial Narrow"/>
                <a:cs typeface="Arial Narrow"/>
              </a:rPr>
              <a:t>pri určení</a:t>
            </a:r>
            <a:r>
              <a:rPr sz="705" spc="35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odpisov.</a:t>
            </a:r>
            <a:endParaRPr sz="705">
              <a:latin typeface="Arial Narrow"/>
              <a:cs typeface="Arial Narrow"/>
            </a:endParaRPr>
          </a:p>
          <a:p>
            <a:pPr marL="138864" indent="-111173" algn="just">
              <a:spcBef>
                <a:spcPts val="314"/>
              </a:spcBef>
              <a:buAutoNum type="arabicParenBoth" startAt="4"/>
              <a:tabLst>
                <a:tab pos="139271" algn="l"/>
              </a:tabLst>
            </a:pPr>
            <a:r>
              <a:rPr sz="705" dirty="0">
                <a:latin typeface="Arial Narrow"/>
                <a:cs typeface="Arial Narrow"/>
              </a:rPr>
              <a:t>Zásady pre </a:t>
            </a:r>
            <a:r>
              <a:rPr sz="705" spc="-3" dirty="0">
                <a:latin typeface="Arial Narrow"/>
                <a:cs typeface="Arial Narrow"/>
              </a:rPr>
              <a:t>zohľadnenie zníženia </a:t>
            </a:r>
            <a:r>
              <a:rPr sz="705" dirty="0">
                <a:latin typeface="Arial Narrow"/>
                <a:cs typeface="Arial Narrow"/>
              </a:rPr>
              <a:t>hodnoty </a:t>
            </a:r>
            <a:r>
              <a:rPr sz="705" spc="-3" dirty="0">
                <a:latin typeface="Arial Narrow"/>
                <a:cs typeface="Arial Narrow"/>
              </a:rPr>
              <a:t>majetku. </a:t>
            </a:r>
            <a:r>
              <a:rPr sz="705" dirty="0">
                <a:latin typeface="Arial Narrow"/>
                <a:cs typeface="Arial Narrow"/>
              </a:rPr>
              <a:t>Uvádza </a:t>
            </a:r>
            <a:r>
              <a:rPr sz="705" spc="-3" dirty="0">
                <a:latin typeface="Arial Narrow"/>
                <a:cs typeface="Arial Narrow"/>
              </a:rPr>
              <a:t>sa, </a:t>
            </a:r>
            <a:r>
              <a:rPr sz="705" dirty="0">
                <a:latin typeface="Arial Narrow"/>
                <a:cs typeface="Arial Narrow"/>
              </a:rPr>
              <a:t>či </a:t>
            </a:r>
            <a:r>
              <a:rPr sz="705" spc="-3" dirty="0">
                <a:latin typeface="Arial Narrow"/>
                <a:cs typeface="Arial Narrow"/>
              </a:rPr>
              <a:t>účtovná jednotka uplatňuje </a:t>
            </a:r>
            <a:r>
              <a:rPr sz="705" dirty="0">
                <a:latin typeface="Arial Narrow"/>
                <a:cs typeface="Arial Narrow"/>
              </a:rPr>
              <a:t>opravné položky a</a:t>
            </a:r>
            <a:r>
              <a:rPr sz="705" spc="13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rezervy.</a:t>
            </a:r>
            <a:endParaRPr sz="705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705">
              <a:latin typeface="Times New Roman"/>
              <a:cs typeface="Times New Roman"/>
            </a:endParaRPr>
          </a:p>
          <a:p>
            <a:pPr>
              <a:spcBef>
                <a:spcPts val="3"/>
              </a:spcBef>
            </a:pPr>
            <a:endParaRPr sz="641">
              <a:latin typeface="Times New Roman"/>
              <a:cs typeface="Times New Roman"/>
            </a:endParaRPr>
          </a:p>
          <a:p>
            <a:pPr algn="ctr">
              <a:spcBef>
                <a:spcPts val="3"/>
              </a:spcBef>
            </a:pPr>
            <a:r>
              <a:rPr sz="705" b="1" spc="-6" dirty="0">
                <a:latin typeface="Arial Narrow"/>
                <a:cs typeface="Arial Narrow"/>
              </a:rPr>
              <a:t>Čl.</a:t>
            </a:r>
            <a:r>
              <a:rPr sz="705" b="1" spc="-51" dirty="0">
                <a:latin typeface="Arial Narrow"/>
                <a:cs typeface="Arial Narrow"/>
              </a:rPr>
              <a:t> </a:t>
            </a:r>
            <a:r>
              <a:rPr sz="705" b="1" spc="-3" dirty="0">
                <a:latin typeface="Arial Narrow"/>
                <a:cs typeface="Arial Narrow"/>
              </a:rPr>
              <a:t>III</a:t>
            </a:r>
            <a:endParaRPr sz="705">
              <a:latin typeface="Arial Narrow"/>
              <a:cs typeface="Arial Narrow"/>
            </a:endParaRPr>
          </a:p>
          <a:p>
            <a:pPr algn="ctr">
              <a:spcBef>
                <a:spcPts val="337"/>
              </a:spcBef>
            </a:pPr>
            <a:r>
              <a:rPr sz="705" b="1" dirty="0">
                <a:latin typeface="Arial Narrow"/>
                <a:cs typeface="Arial Narrow"/>
              </a:rPr>
              <a:t>Informácie, ktoré </a:t>
            </a:r>
            <a:r>
              <a:rPr sz="705" b="1" spc="-3" dirty="0">
                <a:latin typeface="Arial Narrow"/>
                <a:cs typeface="Arial Narrow"/>
              </a:rPr>
              <a:t>dopĺňajú </a:t>
            </a:r>
            <a:r>
              <a:rPr sz="705" b="1" dirty="0">
                <a:latin typeface="Arial Narrow"/>
                <a:cs typeface="Arial Narrow"/>
              </a:rPr>
              <a:t>a vysvetľujú </a:t>
            </a:r>
            <a:r>
              <a:rPr sz="705" b="1" spc="-3" dirty="0">
                <a:latin typeface="Arial Narrow"/>
                <a:cs typeface="Arial Narrow"/>
              </a:rPr>
              <a:t>údaje </a:t>
            </a:r>
            <a:r>
              <a:rPr sz="705" b="1" dirty="0">
                <a:latin typeface="Arial Narrow"/>
                <a:cs typeface="Arial Narrow"/>
              </a:rPr>
              <a:t>v</a:t>
            </a:r>
            <a:r>
              <a:rPr sz="705" b="1" spc="-73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súvahe</a:t>
            </a:r>
            <a:endParaRPr sz="705">
              <a:latin typeface="Arial Narrow"/>
              <a:cs typeface="Arial Narrow"/>
            </a:endParaRPr>
          </a:p>
          <a:p>
            <a:pPr marL="8145" algn="just">
              <a:spcBef>
                <a:spcPts val="353"/>
              </a:spcBef>
            </a:pPr>
            <a:r>
              <a:rPr sz="705" dirty="0">
                <a:latin typeface="Arial Narrow"/>
                <a:cs typeface="Arial Narrow"/>
              </a:rPr>
              <a:t>(1) </a:t>
            </a:r>
            <a:r>
              <a:rPr sz="705" spc="-3" dirty="0">
                <a:latin typeface="Arial Narrow"/>
                <a:cs typeface="Arial Narrow"/>
              </a:rPr>
              <a:t>Údaje </a:t>
            </a:r>
            <a:r>
              <a:rPr sz="705" dirty="0">
                <a:latin typeface="Arial Narrow"/>
                <a:cs typeface="Arial Narrow"/>
              </a:rPr>
              <a:t>o dlhodobom </a:t>
            </a:r>
            <a:r>
              <a:rPr sz="705" spc="-3" dirty="0">
                <a:latin typeface="Arial Narrow"/>
                <a:cs typeface="Arial Narrow"/>
              </a:rPr>
              <a:t>nehmotnom majetku </a:t>
            </a:r>
            <a:r>
              <a:rPr sz="705" dirty="0">
                <a:latin typeface="Arial Narrow"/>
                <a:cs typeface="Arial Narrow"/>
              </a:rPr>
              <a:t>a dlhodobom hmotnom </a:t>
            </a:r>
            <a:r>
              <a:rPr sz="705" spc="-3" dirty="0">
                <a:latin typeface="Arial Narrow"/>
                <a:cs typeface="Arial Narrow"/>
              </a:rPr>
              <a:t>majetku za </a:t>
            </a:r>
            <a:r>
              <a:rPr sz="705" dirty="0">
                <a:latin typeface="Arial Narrow"/>
                <a:cs typeface="Arial Narrow"/>
              </a:rPr>
              <a:t>bežné </a:t>
            </a:r>
            <a:r>
              <a:rPr sz="705" spc="-3" dirty="0">
                <a:latin typeface="Arial Narrow"/>
                <a:cs typeface="Arial Narrow"/>
              </a:rPr>
              <a:t>účtovné </a:t>
            </a:r>
            <a:r>
              <a:rPr sz="705" dirty="0">
                <a:latin typeface="Arial Narrow"/>
                <a:cs typeface="Arial Narrow"/>
              </a:rPr>
              <a:t>obdobie, a</a:t>
            </a:r>
            <a:r>
              <a:rPr sz="705" spc="-22" dirty="0">
                <a:latin typeface="Arial Narrow"/>
                <a:cs typeface="Arial Narrow"/>
              </a:rPr>
              <a:t> </a:t>
            </a:r>
            <a:r>
              <a:rPr sz="705" spc="-6" dirty="0">
                <a:latin typeface="Arial Narrow"/>
                <a:cs typeface="Arial Narrow"/>
              </a:rPr>
              <a:t>to</a:t>
            </a:r>
            <a:endParaRPr sz="705">
              <a:latin typeface="Arial Narrow"/>
              <a:cs typeface="Arial Narrow"/>
            </a:endParaRPr>
          </a:p>
          <a:p>
            <a:pPr marL="8145" marR="4479" algn="just">
              <a:lnSpc>
                <a:spcPts val="814"/>
              </a:lnSpc>
              <a:spcBef>
                <a:spcPts val="391"/>
              </a:spcBef>
              <a:buAutoNum type="alphaLcParenR"/>
              <a:tabLst>
                <a:tab pos="104250" algn="l"/>
              </a:tabLst>
            </a:pPr>
            <a:r>
              <a:rPr sz="705" dirty="0">
                <a:latin typeface="Arial Narrow"/>
                <a:cs typeface="Arial Narrow"/>
              </a:rPr>
              <a:t>prehľad o dlhodobom </a:t>
            </a:r>
            <a:r>
              <a:rPr sz="705" spc="-3" dirty="0">
                <a:latin typeface="Arial Narrow"/>
                <a:cs typeface="Arial Narrow"/>
              </a:rPr>
              <a:t>majetku </a:t>
            </a:r>
            <a:r>
              <a:rPr sz="705" dirty="0">
                <a:latin typeface="Arial Narrow"/>
                <a:cs typeface="Arial Narrow"/>
              </a:rPr>
              <a:t>podľa </a:t>
            </a:r>
            <a:r>
              <a:rPr sz="705" spc="-3" dirty="0">
                <a:latin typeface="Arial Narrow"/>
                <a:cs typeface="Arial Narrow"/>
              </a:rPr>
              <a:t>položiek tohto </a:t>
            </a:r>
            <a:r>
              <a:rPr sz="705" dirty="0">
                <a:latin typeface="Arial Narrow"/>
                <a:cs typeface="Arial Narrow"/>
              </a:rPr>
              <a:t>majetku v členení podľa </a:t>
            </a:r>
            <a:r>
              <a:rPr sz="705" spc="-3" dirty="0">
                <a:latin typeface="Arial Narrow"/>
                <a:cs typeface="Arial Narrow"/>
              </a:rPr>
              <a:t>položiek súvahy; uvádza sa stav dlhodobého  majetku </a:t>
            </a:r>
            <a:r>
              <a:rPr sz="705" dirty="0">
                <a:latin typeface="Arial Narrow"/>
                <a:cs typeface="Arial Narrow"/>
              </a:rPr>
              <a:t>v prvotnom ocenení na </a:t>
            </a:r>
            <a:r>
              <a:rPr sz="705" spc="-3" dirty="0">
                <a:latin typeface="Arial Narrow"/>
                <a:cs typeface="Arial Narrow"/>
              </a:rPr>
              <a:t>začiatku </a:t>
            </a:r>
            <a:r>
              <a:rPr sz="705" dirty="0">
                <a:latin typeface="Arial Narrow"/>
                <a:cs typeface="Arial Narrow"/>
              </a:rPr>
              <a:t>bežného </a:t>
            </a:r>
            <a:r>
              <a:rPr sz="705" spc="-3" dirty="0">
                <a:latin typeface="Arial Narrow"/>
                <a:cs typeface="Arial Narrow"/>
              </a:rPr>
              <a:t>účtovného </a:t>
            </a:r>
            <a:r>
              <a:rPr sz="705" dirty="0">
                <a:latin typeface="Arial Narrow"/>
                <a:cs typeface="Arial Narrow"/>
              </a:rPr>
              <a:t>obdobia, prírastky, </a:t>
            </a:r>
            <a:r>
              <a:rPr sz="705" spc="-3" dirty="0">
                <a:latin typeface="Arial Narrow"/>
                <a:cs typeface="Arial Narrow"/>
              </a:rPr>
              <a:t>úbytky </a:t>
            </a:r>
            <a:r>
              <a:rPr sz="705" dirty="0">
                <a:latin typeface="Arial Narrow"/>
                <a:cs typeface="Arial Narrow"/>
              </a:rPr>
              <a:t>a presuny </a:t>
            </a:r>
            <a:r>
              <a:rPr sz="705" spc="-3" dirty="0">
                <a:latin typeface="Arial Narrow"/>
                <a:cs typeface="Arial Narrow"/>
              </a:rPr>
              <a:t>tohto majetku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3" dirty="0">
                <a:latin typeface="Arial Narrow"/>
                <a:cs typeface="Arial Narrow"/>
              </a:rPr>
              <a:t>zostatok </a:t>
            </a:r>
            <a:r>
              <a:rPr sz="705" dirty="0">
                <a:latin typeface="Arial Narrow"/>
                <a:cs typeface="Arial Narrow"/>
              </a:rPr>
              <a:t>na  konci bežného </a:t>
            </a:r>
            <a:r>
              <a:rPr sz="705" spc="-3" dirty="0">
                <a:latin typeface="Arial Narrow"/>
                <a:cs typeface="Arial Narrow"/>
              </a:rPr>
              <a:t>účtovného</a:t>
            </a:r>
            <a:r>
              <a:rPr sz="705" spc="-64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obdobia,</a:t>
            </a:r>
            <a:endParaRPr sz="705">
              <a:latin typeface="Arial Narrow"/>
              <a:cs typeface="Arial Narrow"/>
            </a:endParaRPr>
          </a:p>
          <a:p>
            <a:pPr marL="8145" marR="4072" algn="just">
              <a:lnSpc>
                <a:spcPct val="95500"/>
              </a:lnSpc>
              <a:spcBef>
                <a:spcPts val="353"/>
              </a:spcBef>
              <a:buAutoNum type="alphaLcParenR"/>
              <a:tabLst>
                <a:tab pos="109951" algn="l"/>
              </a:tabLst>
            </a:pPr>
            <a:r>
              <a:rPr sz="705" spc="-3" dirty="0">
                <a:latin typeface="Arial Narrow"/>
                <a:cs typeface="Arial Narrow"/>
              </a:rPr>
              <a:t>prehľad oprávok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3" dirty="0">
                <a:latin typeface="Arial Narrow"/>
                <a:cs typeface="Arial Narrow"/>
              </a:rPr>
              <a:t>opravných položiek </a:t>
            </a:r>
            <a:r>
              <a:rPr sz="705" dirty="0">
                <a:latin typeface="Arial Narrow"/>
                <a:cs typeface="Arial Narrow"/>
              </a:rPr>
              <a:t>k </a:t>
            </a:r>
            <a:r>
              <a:rPr sz="705" spc="-3" dirty="0">
                <a:latin typeface="Arial Narrow"/>
                <a:cs typeface="Arial Narrow"/>
              </a:rPr>
              <a:t>dlhodobému majetku </a:t>
            </a:r>
            <a:r>
              <a:rPr sz="705" dirty="0">
                <a:latin typeface="Arial Narrow"/>
                <a:cs typeface="Arial Narrow"/>
              </a:rPr>
              <a:t>podľa </a:t>
            </a:r>
            <a:r>
              <a:rPr sz="705" spc="-3" dirty="0">
                <a:latin typeface="Arial Narrow"/>
                <a:cs typeface="Arial Narrow"/>
              </a:rPr>
              <a:t>jednotlivých položiek tohto majetku </a:t>
            </a:r>
            <a:r>
              <a:rPr sz="705" dirty="0">
                <a:latin typeface="Arial Narrow"/>
                <a:cs typeface="Arial Narrow"/>
              </a:rPr>
              <a:t>v členení podľa  </a:t>
            </a:r>
            <a:r>
              <a:rPr sz="705" spc="-3" dirty="0">
                <a:latin typeface="Arial Narrow"/>
                <a:cs typeface="Arial Narrow"/>
              </a:rPr>
              <a:t>položiek súvahy; uvádza sa stav oprávok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3" dirty="0">
                <a:latin typeface="Arial Narrow"/>
                <a:cs typeface="Arial Narrow"/>
              </a:rPr>
              <a:t>opravných položiek </a:t>
            </a:r>
            <a:r>
              <a:rPr sz="705" dirty="0">
                <a:latin typeface="Arial Narrow"/>
                <a:cs typeface="Arial Narrow"/>
              </a:rPr>
              <a:t>k </a:t>
            </a:r>
            <a:r>
              <a:rPr sz="705" spc="-3" dirty="0">
                <a:latin typeface="Arial Narrow"/>
                <a:cs typeface="Arial Narrow"/>
              </a:rPr>
              <a:t>dlhodobému majetku </a:t>
            </a:r>
            <a:r>
              <a:rPr sz="705" dirty="0">
                <a:latin typeface="Arial Narrow"/>
                <a:cs typeface="Arial Narrow"/>
              </a:rPr>
              <a:t>na </a:t>
            </a:r>
            <a:r>
              <a:rPr sz="705" spc="-3" dirty="0">
                <a:latin typeface="Arial Narrow"/>
                <a:cs typeface="Arial Narrow"/>
              </a:rPr>
              <a:t>začiatku </a:t>
            </a:r>
            <a:r>
              <a:rPr sz="705" dirty="0">
                <a:latin typeface="Arial Narrow"/>
                <a:cs typeface="Arial Narrow"/>
              </a:rPr>
              <a:t>bežného </a:t>
            </a:r>
            <a:r>
              <a:rPr sz="705" spc="-3" dirty="0">
                <a:latin typeface="Arial Narrow"/>
                <a:cs typeface="Arial Narrow"/>
              </a:rPr>
              <a:t>účtovného  </a:t>
            </a:r>
            <a:r>
              <a:rPr sz="705" dirty="0">
                <a:latin typeface="Arial Narrow"/>
                <a:cs typeface="Arial Narrow"/>
              </a:rPr>
              <a:t>obdobia, </a:t>
            </a:r>
            <a:r>
              <a:rPr sz="705" spc="-3" dirty="0">
                <a:latin typeface="Arial Narrow"/>
                <a:cs typeface="Arial Narrow"/>
              </a:rPr>
              <a:t>ich </a:t>
            </a:r>
            <a:r>
              <a:rPr sz="705" dirty="0">
                <a:latin typeface="Arial Narrow"/>
                <a:cs typeface="Arial Narrow"/>
              </a:rPr>
              <a:t>prírastky a </a:t>
            </a:r>
            <a:r>
              <a:rPr sz="705" spc="-3" dirty="0">
                <a:latin typeface="Arial Narrow"/>
                <a:cs typeface="Arial Narrow"/>
              </a:rPr>
              <a:t>úbytky </a:t>
            </a:r>
            <a:r>
              <a:rPr sz="705" dirty="0">
                <a:latin typeface="Arial Narrow"/>
                <a:cs typeface="Arial Narrow"/>
              </a:rPr>
              <a:t>počas bežného </a:t>
            </a:r>
            <a:r>
              <a:rPr sz="705" spc="-3" dirty="0">
                <a:latin typeface="Arial Narrow"/>
                <a:cs typeface="Arial Narrow"/>
              </a:rPr>
              <a:t>účtovného </a:t>
            </a:r>
            <a:r>
              <a:rPr sz="705" dirty="0">
                <a:latin typeface="Arial Narrow"/>
                <a:cs typeface="Arial Narrow"/>
              </a:rPr>
              <a:t>obdobia a </a:t>
            </a:r>
            <a:r>
              <a:rPr sz="705" spc="-3" dirty="0">
                <a:latin typeface="Arial Narrow"/>
                <a:cs typeface="Arial Narrow"/>
              </a:rPr>
              <a:t>zostatok </a:t>
            </a:r>
            <a:r>
              <a:rPr sz="705" dirty="0">
                <a:latin typeface="Arial Narrow"/>
                <a:cs typeface="Arial Narrow"/>
              </a:rPr>
              <a:t>na konci bežného </a:t>
            </a:r>
            <a:r>
              <a:rPr sz="705" spc="-3" dirty="0">
                <a:latin typeface="Arial Narrow"/>
                <a:cs typeface="Arial Narrow"/>
              </a:rPr>
              <a:t>účtovného</a:t>
            </a:r>
            <a:r>
              <a:rPr sz="705" spc="-77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obdobia,</a:t>
            </a:r>
            <a:endParaRPr sz="705">
              <a:latin typeface="Arial Narrow"/>
              <a:cs typeface="Arial Narrow"/>
            </a:endParaRPr>
          </a:p>
          <a:p>
            <a:pPr marL="8145" marR="4479" algn="just">
              <a:lnSpc>
                <a:spcPts val="814"/>
              </a:lnSpc>
              <a:spcBef>
                <a:spcPts val="407"/>
              </a:spcBef>
              <a:buAutoNum type="alphaLcParenR"/>
              <a:tabLst>
                <a:tab pos="92440" algn="l"/>
              </a:tabLst>
            </a:pPr>
            <a:r>
              <a:rPr sz="705" spc="-3" dirty="0">
                <a:latin typeface="Arial Narrow"/>
                <a:cs typeface="Arial Narrow"/>
              </a:rPr>
              <a:t>prehľad </a:t>
            </a:r>
            <a:r>
              <a:rPr sz="705" dirty="0">
                <a:latin typeface="Arial Narrow"/>
                <a:cs typeface="Arial Narrow"/>
              </a:rPr>
              <a:t>o </a:t>
            </a:r>
            <a:r>
              <a:rPr sz="705" spc="-3" dirty="0">
                <a:latin typeface="Arial Narrow"/>
                <a:cs typeface="Arial Narrow"/>
              </a:rPr>
              <a:t>zostatkových cenách dlhodobého majetku </a:t>
            </a:r>
            <a:r>
              <a:rPr sz="705" dirty="0">
                <a:latin typeface="Arial Narrow"/>
                <a:cs typeface="Arial Narrow"/>
              </a:rPr>
              <a:t>na </a:t>
            </a:r>
            <a:r>
              <a:rPr sz="705" spc="-3" dirty="0">
                <a:latin typeface="Arial Narrow"/>
                <a:cs typeface="Arial Narrow"/>
              </a:rPr>
              <a:t>začiatku </a:t>
            </a:r>
            <a:r>
              <a:rPr sz="705" dirty="0">
                <a:latin typeface="Arial Narrow"/>
                <a:cs typeface="Arial Narrow"/>
              </a:rPr>
              <a:t>bežného </a:t>
            </a:r>
            <a:r>
              <a:rPr sz="705" spc="-3" dirty="0">
                <a:latin typeface="Arial Narrow"/>
                <a:cs typeface="Arial Narrow"/>
              </a:rPr>
              <a:t>účtovného </a:t>
            </a:r>
            <a:r>
              <a:rPr sz="705" dirty="0">
                <a:latin typeface="Arial Narrow"/>
                <a:cs typeface="Arial Narrow"/>
              </a:rPr>
              <a:t>obdobia a na konci bežného </a:t>
            </a:r>
            <a:r>
              <a:rPr sz="705" spc="-6" dirty="0">
                <a:latin typeface="Arial Narrow"/>
                <a:cs typeface="Arial Narrow"/>
              </a:rPr>
              <a:t>účtovného  </a:t>
            </a:r>
            <a:r>
              <a:rPr sz="705" dirty="0">
                <a:latin typeface="Arial Narrow"/>
                <a:cs typeface="Arial Narrow"/>
              </a:rPr>
              <a:t>obdobia.</a:t>
            </a:r>
            <a:endParaRPr sz="705">
              <a:latin typeface="Arial Narrow"/>
              <a:cs typeface="Arial Narrow"/>
            </a:endParaRPr>
          </a:p>
          <a:p>
            <a:pPr marL="8145" marR="4072" algn="just">
              <a:lnSpc>
                <a:spcPts val="814"/>
              </a:lnSpc>
              <a:spcBef>
                <a:spcPts val="369"/>
              </a:spcBef>
              <a:buAutoNum type="arabicParenBoth" startAt="2"/>
              <a:tabLst>
                <a:tab pos="117688" algn="l"/>
              </a:tabLst>
            </a:pPr>
            <a:r>
              <a:rPr sz="705" dirty="0">
                <a:latin typeface="Arial Narrow"/>
                <a:cs typeface="Arial Narrow"/>
              </a:rPr>
              <a:t>Prehľad </a:t>
            </a:r>
            <a:r>
              <a:rPr sz="705" spc="-3" dirty="0">
                <a:latin typeface="Arial Narrow"/>
                <a:cs typeface="Arial Narrow"/>
              </a:rPr>
              <a:t>dlhodobého majetku, </a:t>
            </a:r>
            <a:r>
              <a:rPr sz="705" dirty="0">
                <a:latin typeface="Arial Narrow"/>
                <a:cs typeface="Arial Narrow"/>
              </a:rPr>
              <a:t>na ktorý </a:t>
            </a:r>
            <a:r>
              <a:rPr sz="705" spc="-3" dirty="0">
                <a:latin typeface="Arial Narrow"/>
                <a:cs typeface="Arial Narrow"/>
              </a:rPr>
              <a:t>je zriadené záložné </a:t>
            </a:r>
            <a:r>
              <a:rPr sz="705" dirty="0">
                <a:latin typeface="Arial Narrow"/>
                <a:cs typeface="Arial Narrow"/>
              </a:rPr>
              <a:t>právo a </a:t>
            </a:r>
            <a:r>
              <a:rPr sz="705" spc="-3" dirty="0">
                <a:latin typeface="Arial Narrow"/>
                <a:cs typeface="Arial Narrow"/>
              </a:rPr>
              <a:t>dlhodobého majetku, </a:t>
            </a:r>
            <a:r>
              <a:rPr sz="705" dirty="0">
                <a:latin typeface="Arial Narrow"/>
                <a:cs typeface="Arial Narrow"/>
              </a:rPr>
              <a:t>pri ktorom </a:t>
            </a:r>
            <a:r>
              <a:rPr sz="705" spc="-3" dirty="0">
                <a:latin typeface="Arial Narrow"/>
                <a:cs typeface="Arial Narrow"/>
              </a:rPr>
              <a:t>má účtovná jednotka  obmedzené </a:t>
            </a:r>
            <a:r>
              <a:rPr sz="705" dirty="0">
                <a:latin typeface="Arial Narrow"/>
                <a:cs typeface="Arial Narrow"/>
              </a:rPr>
              <a:t>právo s </a:t>
            </a:r>
            <a:r>
              <a:rPr sz="705" spc="-3" dirty="0">
                <a:latin typeface="Arial Narrow"/>
                <a:cs typeface="Arial Narrow"/>
              </a:rPr>
              <a:t>ním</a:t>
            </a:r>
            <a:r>
              <a:rPr sz="705" spc="-38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nakladať.</a:t>
            </a:r>
            <a:endParaRPr sz="705">
              <a:latin typeface="Arial Narrow"/>
              <a:cs typeface="Arial Narrow"/>
            </a:endParaRPr>
          </a:p>
          <a:p>
            <a:pPr marL="117281" indent="-109136" algn="just">
              <a:spcBef>
                <a:spcPts val="314"/>
              </a:spcBef>
              <a:buAutoNum type="arabicParenBoth" startAt="2"/>
              <a:tabLst>
                <a:tab pos="117688" algn="l"/>
              </a:tabLst>
            </a:pPr>
            <a:r>
              <a:rPr sz="705" spc="-3" dirty="0">
                <a:latin typeface="Arial Narrow"/>
                <a:cs typeface="Arial Narrow"/>
              </a:rPr>
              <a:t>Údaje </a:t>
            </a:r>
            <a:r>
              <a:rPr sz="705" dirty="0">
                <a:latin typeface="Arial Narrow"/>
                <a:cs typeface="Arial Narrow"/>
              </a:rPr>
              <a:t>o </a:t>
            </a:r>
            <a:r>
              <a:rPr sz="705" spc="-3" dirty="0">
                <a:latin typeface="Arial Narrow"/>
                <a:cs typeface="Arial Narrow"/>
              </a:rPr>
              <a:t>spôsobe </a:t>
            </a:r>
            <a:r>
              <a:rPr sz="705" dirty="0">
                <a:latin typeface="Arial Narrow"/>
                <a:cs typeface="Arial Narrow"/>
              </a:rPr>
              <a:t>a výške </a:t>
            </a:r>
            <a:r>
              <a:rPr sz="705" spc="-3" dirty="0">
                <a:latin typeface="Arial Narrow"/>
                <a:cs typeface="Arial Narrow"/>
              </a:rPr>
              <a:t>poistenia dlhodobého nehmotného majetku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3" dirty="0">
                <a:latin typeface="Arial Narrow"/>
                <a:cs typeface="Arial Narrow"/>
              </a:rPr>
              <a:t>dlhodobého hmotného</a:t>
            </a:r>
            <a:r>
              <a:rPr sz="705" spc="58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majetku.</a:t>
            </a:r>
            <a:endParaRPr sz="705">
              <a:latin typeface="Arial Narrow"/>
              <a:cs typeface="Arial Narrow"/>
            </a:endParaRPr>
          </a:p>
          <a:p>
            <a:pPr marL="8145" marR="4072" algn="just">
              <a:lnSpc>
                <a:spcPct val="95500"/>
              </a:lnSpc>
              <a:spcBef>
                <a:spcPts val="391"/>
              </a:spcBef>
              <a:buAutoNum type="arabicParenBoth" startAt="2"/>
              <a:tabLst>
                <a:tab pos="117688" algn="l"/>
              </a:tabLst>
            </a:pPr>
            <a:r>
              <a:rPr sz="705" spc="-3" dirty="0">
                <a:latin typeface="Arial Narrow"/>
                <a:cs typeface="Arial Narrow"/>
              </a:rPr>
              <a:t>Údaje </a:t>
            </a:r>
            <a:r>
              <a:rPr sz="705" dirty="0">
                <a:latin typeface="Arial Narrow"/>
                <a:cs typeface="Arial Narrow"/>
              </a:rPr>
              <a:t>o štruktúre </a:t>
            </a:r>
            <a:r>
              <a:rPr sz="705" spc="-3" dirty="0">
                <a:latin typeface="Arial Narrow"/>
                <a:cs typeface="Arial Narrow"/>
              </a:rPr>
              <a:t>dlhodobého finančného majetku za </a:t>
            </a:r>
            <a:r>
              <a:rPr sz="705" dirty="0">
                <a:latin typeface="Arial Narrow"/>
                <a:cs typeface="Arial Narrow"/>
              </a:rPr>
              <a:t>bežné </a:t>
            </a:r>
            <a:r>
              <a:rPr sz="705" spc="-3" dirty="0">
                <a:latin typeface="Arial Narrow"/>
                <a:cs typeface="Arial Narrow"/>
              </a:rPr>
              <a:t>účtovné </a:t>
            </a:r>
            <a:r>
              <a:rPr sz="705" dirty="0">
                <a:latin typeface="Arial Narrow"/>
                <a:cs typeface="Arial Narrow"/>
              </a:rPr>
              <a:t>obdobie a </a:t>
            </a:r>
            <a:r>
              <a:rPr sz="705" spc="-3" dirty="0">
                <a:latin typeface="Arial Narrow"/>
                <a:cs typeface="Arial Narrow"/>
              </a:rPr>
              <a:t>jeho umiestnenie </a:t>
            </a:r>
            <a:r>
              <a:rPr sz="705" dirty="0">
                <a:latin typeface="Arial Narrow"/>
                <a:cs typeface="Arial Narrow"/>
              </a:rPr>
              <a:t>v členení podľa položiek  </a:t>
            </a:r>
            <a:r>
              <a:rPr sz="705" spc="-3" dirty="0">
                <a:latin typeface="Arial Narrow"/>
                <a:cs typeface="Arial Narrow"/>
              </a:rPr>
              <a:t>súvahy </a:t>
            </a:r>
            <a:r>
              <a:rPr sz="705" dirty="0">
                <a:latin typeface="Arial Narrow"/>
                <a:cs typeface="Arial Narrow"/>
              </a:rPr>
              <a:t>a o </a:t>
            </a:r>
            <a:r>
              <a:rPr sz="705" spc="-3" dirty="0">
                <a:latin typeface="Arial Narrow"/>
                <a:cs typeface="Arial Narrow"/>
              </a:rPr>
              <a:t>zmenách, ktoré sa uskutočnili </a:t>
            </a:r>
            <a:r>
              <a:rPr sz="705" dirty="0">
                <a:latin typeface="Arial Narrow"/>
                <a:cs typeface="Arial Narrow"/>
              </a:rPr>
              <a:t>v </a:t>
            </a:r>
            <a:r>
              <a:rPr sz="705" spc="-3" dirty="0">
                <a:latin typeface="Arial Narrow"/>
                <a:cs typeface="Arial Narrow"/>
              </a:rPr>
              <a:t>priebehu bežného účtovného </a:t>
            </a:r>
            <a:r>
              <a:rPr sz="705" dirty="0">
                <a:latin typeface="Arial Narrow"/>
                <a:cs typeface="Arial Narrow"/>
              </a:rPr>
              <a:t>obdobia v </a:t>
            </a:r>
            <a:r>
              <a:rPr sz="705" spc="-3" dirty="0">
                <a:latin typeface="Arial Narrow"/>
                <a:cs typeface="Arial Narrow"/>
              </a:rPr>
              <a:t>jednotlivých </a:t>
            </a:r>
            <a:r>
              <a:rPr sz="705" dirty="0">
                <a:latin typeface="Arial Narrow"/>
                <a:cs typeface="Arial Narrow"/>
              </a:rPr>
              <a:t>položkách </a:t>
            </a:r>
            <a:r>
              <a:rPr sz="705" spc="-3" dirty="0">
                <a:latin typeface="Arial Narrow"/>
                <a:cs typeface="Arial Narrow"/>
              </a:rPr>
              <a:t>dlhodobého  finančného</a:t>
            </a:r>
            <a:r>
              <a:rPr sz="705" spc="122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majetku.</a:t>
            </a:r>
            <a:endParaRPr sz="705">
              <a:latin typeface="Arial Narrow"/>
              <a:cs typeface="Arial Narrow"/>
            </a:endParaRPr>
          </a:p>
          <a:p>
            <a:pPr marL="8145" marR="4072" algn="just">
              <a:lnSpc>
                <a:spcPts val="802"/>
              </a:lnSpc>
              <a:spcBef>
                <a:spcPts val="417"/>
              </a:spcBef>
              <a:buAutoNum type="arabicParenBoth" startAt="2"/>
              <a:tabLst>
                <a:tab pos="117688" algn="l"/>
              </a:tabLst>
            </a:pPr>
            <a:r>
              <a:rPr sz="705" spc="-3" dirty="0">
                <a:latin typeface="Arial Narrow"/>
                <a:cs typeface="Arial Narrow"/>
              </a:rPr>
              <a:t>Informácia </a:t>
            </a:r>
            <a:r>
              <a:rPr sz="705" dirty="0">
                <a:latin typeface="Arial Narrow"/>
                <a:cs typeface="Arial Narrow"/>
              </a:rPr>
              <a:t>o výške tvorby, </a:t>
            </a:r>
            <a:r>
              <a:rPr sz="705" spc="-3" dirty="0">
                <a:latin typeface="Arial Narrow"/>
                <a:cs typeface="Arial Narrow"/>
              </a:rPr>
              <a:t>zníženia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3" dirty="0">
                <a:latin typeface="Arial Narrow"/>
                <a:cs typeface="Arial Narrow"/>
              </a:rPr>
              <a:t>zúčtovania </a:t>
            </a:r>
            <a:r>
              <a:rPr sz="705" dirty="0">
                <a:latin typeface="Arial Narrow"/>
                <a:cs typeface="Arial Narrow"/>
              </a:rPr>
              <a:t>opravných </a:t>
            </a:r>
            <a:r>
              <a:rPr sz="705" spc="-3" dirty="0">
                <a:latin typeface="Arial Narrow"/>
                <a:cs typeface="Arial Narrow"/>
              </a:rPr>
              <a:t>položiek </a:t>
            </a:r>
            <a:r>
              <a:rPr sz="705" dirty="0">
                <a:latin typeface="Arial Narrow"/>
                <a:cs typeface="Arial Narrow"/>
              </a:rPr>
              <a:t>k </a:t>
            </a:r>
            <a:r>
              <a:rPr sz="705" spc="-3" dirty="0">
                <a:latin typeface="Arial Narrow"/>
                <a:cs typeface="Arial Narrow"/>
              </a:rPr>
              <a:t>dlhodobému finančnému majetku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3" dirty="0">
                <a:latin typeface="Arial Narrow"/>
                <a:cs typeface="Arial Narrow"/>
              </a:rPr>
              <a:t>opis dôvodu </a:t>
            </a:r>
            <a:r>
              <a:rPr sz="705" dirty="0">
                <a:latin typeface="Arial Narrow"/>
                <a:cs typeface="Arial Narrow"/>
              </a:rPr>
              <a:t>ich  tvorby, </a:t>
            </a:r>
            <a:r>
              <a:rPr sz="705" spc="-3" dirty="0">
                <a:latin typeface="Arial Narrow"/>
                <a:cs typeface="Arial Narrow"/>
              </a:rPr>
              <a:t>zníženia </a:t>
            </a:r>
            <a:r>
              <a:rPr sz="705" dirty="0">
                <a:latin typeface="Arial Narrow"/>
                <a:cs typeface="Arial Narrow"/>
              </a:rPr>
              <a:t>a</a:t>
            </a:r>
            <a:r>
              <a:rPr sz="705" spc="-51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zúčtovania.</a:t>
            </a:r>
            <a:endParaRPr sz="705">
              <a:latin typeface="Arial Narrow"/>
              <a:cs typeface="Arial Narrow"/>
            </a:endParaRPr>
          </a:p>
          <a:p>
            <a:pPr marL="8145" marR="4072" algn="just">
              <a:lnSpc>
                <a:spcPct val="95500"/>
              </a:lnSpc>
              <a:spcBef>
                <a:spcPts val="372"/>
              </a:spcBef>
              <a:buAutoNum type="arabicParenBoth" startAt="2"/>
              <a:tabLst>
                <a:tab pos="117688" algn="l"/>
              </a:tabLst>
            </a:pPr>
            <a:r>
              <a:rPr sz="705" dirty="0">
                <a:latin typeface="Arial Narrow"/>
                <a:cs typeface="Arial Narrow"/>
              </a:rPr>
              <a:t>Prehľad o </a:t>
            </a:r>
            <a:r>
              <a:rPr sz="705" spc="-3" dirty="0">
                <a:latin typeface="Arial Narrow"/>
                <a:cs typeface="Arial Narrow"/>
              </a:rPr>
              <a:t>významných položkách krátkodobého finančného majetku </a:t>
            </a:r>
            <a:r>
              <a:rPr sz="705" dirty="0">
                <a:latin typeface="Arial Narrow"/>
                <a:cs typeface="Arial Narrow"/>
              </a:rPr>
              <a:t>a o ocenení krátkodobého </a:t>
            </a:r>
            <a:r>
              <a:rPr sz="705" spc="-3" dirty="0">
                <a:latin typeface="Arial Narrow"/>
                <a:cs typeface="Arial Narrow"/>
              </a:rPr>
              <a:t>finančného </a:t>
            </a:r>
            <a:r>
              <a:rPr sz="705" dirty="0">
                <a:latin typeface="Arial Narrow"/>
                <a:cs typeface="Arial Narrow"/>
              </a:rPr>
              <a:t>majetku  reálnou </a:t>
            </a:r>
            <a:r>
              <a:rPr sz="705" spc="-3" dirty="0">
                <a:latin typeface="Arial Narrow"/>
                <a:cs typeface="Arial Narrow"/>
              </a:rPr>
              <a:t>hodnotou </a:t>
            </a:r>
            <a:r>
              <a:rPr sz="705" dirty="0">
                <a:latin typeface="Arial Narrow"/>
                <a:cs typeface="Arial Narrow"/>
              </a:rPr>
              <a:t>ku dňu, ku ktorému </a:t>
            </a:r>
            <a:r>
              <a:rPr sz="705" spc="-10" dirty="0">
                <a:latin typeface="Arial Narrow"/>
                <a:cs typeface="Arial Narrow"/>
              </a:rPr>
              <a:t>sa </a:t>
            </a:r>
            <a:r>
              <a:rPr sz="705" spc="-3" dirty="0">
                <a:latin typeface="Arial Narrow"/>
                <a:cs typeface="Arial Narrow"/>
              </a:rPr>
              <a:t>zostavuje účtovná </a:t>
            </a:r>
            <a:r>
              <a:rPr sz="705" dirty="0">
                <a:latin typeface="Arial Narrow"/>
                <a:cs typeface="Arial Narrow"/>
              </a:rPr>
              <a:t>závierka, </a:t>
            </a:r>
            <a:r>
              <a:rPr sz="705" spc="-3" dirty="0">
                <a:latin typeface="Arial Narrow"/>
                <a:cs typeface="Arial Narrow"/>
              </a:rPr>
              <a:t>pričom sa </a:t>
            </a:r>
            <a:r>
              <a:rPr sz="705" dirty="0">
                <a:latin typeface="Arial Narrow"/>
                <a:cs typeface="Arial Narrow"/>
              </a:rPr>
              <a:t>uvádza </a:t>
            </a:r>
            <a:r>
              <a:rPr sz="705" spc="-3" dirty="0">
                <a:latin typeface="Arial Narrow"/>
                <a:cs typeface="Arial Narrow"/>
              </a:rPr>
              <a:t>vplyv takéhoto </a:t>
            </a:r>
            <a:r>
              <a:rPr sz="705" dirty="0">
                <a:latin typeface="Arial Narrow"/>
                <a:cs typeface="Arial Narrow"/>
              </a:rPr>
              <a:t>ocenenia na </a:t>
            </a:r>
            <a:r>
              <a:rPr sz="705" spc="-6" dirty="0">
                <a:latin typeface="Arial Narrow"/>
                <a:cs typeface="Arial Narrow"/>
              </a:rPr>
              <a:t>výsledok  </a:t>
            </a:r>
            <a:r>
              <a:rPr sz="705" dirty="0">
                <a:latin typeface="Arial Narrow"/>
                <a:cs typeface="Arial Narrow"/>
              </a:rPr>
              <a:t>hospodárenia </a:t>
            </a:r>
            <a:r>
              <a:rPr sz="705" spc="-3" dirty="0">
                <a:latin typeface="Arial Narrow"/>
                <a:cs typeface="Arial Narrow"/>
              </a:rPr>
              <a:t>účtovnej</a:t>
            </a:r>
            <a:r>
              <a:rPr sz="705" spc="-38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jednotky.</a:t>
            </a:r>
            <a:endParaRPr sz="705">
              <a:latin typeface="Arial Narrow"/>
              <a:cs typeface="Arial Narrow"/>
            </a:endParaRPr>
          </a:p>
          <a:p>
            <a:pPr marL="8145" marR="3262691">
              <a:lnSpc>
                <a:spcPct val="140900"/>
              </a:lnSpc>
              <a:spcBef>
                <a:spcPts val="6"/>
              </a:spcBef>
            </a:pPr>
            <a:r>
              <a:rPr sz="705" b="1" spc="-3" dirty="0">
                <a:latin typeface="Arial Narrow"/>
                <a:cs typeface="Arial Narrow"/>
              </a:rPr>
              <a:t>Finančný </a:t>
            </a:r>
            <a:r>
              <a:rPr sz="705" b="1" dirty="0">
                <a:latin typeface="Arial Narrow"/>
                <a:cs typeface="Arial Narrow"/>
              </a:rPr>
              <a:t>majetok :  </a:t>
            </a:r>
            <a:r>
              <a:rPr sz="705" b="1" spc="-3" dirty="0">
                <a:latin typeface="Arial Narrow"/>
                <a:cs typeface="Arial Narrow"/>
              </a:rPr>
              <a:t>Pokladnica </a:t>
            </a:r>
            <a:r>
              <a:rPr sz="705" b="1" dirty="0">
                <a:latin typeface="Arial Narrow"/>
                <a:cs typeface="Arial Narrow"/>
              </a:rPr>
              <a:t>– </a:t>
            </a:r>
            <a:r>
              <a:rPr sz="705" b="1" spc="-3" dirty="0">
                <a:latin typeface="Arial Narrow"/>
                <a:cs typeface="Arial Narrow"/>
              </a:rPr>
              <a:t>7000,00 </a:t>
            </a:r>
            <a:r>
              <a:rPr sz="705" b="1" dirty="0">
                <a:latin typeface="Arial Narrow"/>
                <a:cs typeface="Arial Narrow"/>
              </a:rPr>
              <a:t>Eur  </a:t>
            </a:r>
            <a:r>
              <a:rPr sz="705" b="1" spc="-3" dirty="0">
                <a:latin typeface="Arial Narrow"/>
                <a:cs typeface="Arial Narrow"/>
              </a:rPr>
              <a:t>Bankový </a:t>
            </a:r>
            <a:r>
              <a:rPr sz="705" b="1" dirty="0">
                <a:latin typeface="Arial Narrow"/>
                <a:cs typeface="Arial Narrow"/>
              </a:rPr>
              <a:t>účet – </a:t>
            </a:r>
            <a:r>
              <a:rPr sz="705" b="1" spc="-3" dirty="0">
                <a:latin typeface="Arial Narrow"/>
                <a:cs typeface="Arial Narrow"/>
              </a:rPr>
              <a:t>0,00</a:t>
            </a:r>
            <a:r>
              <a:rPr sz="705" b="1" spc="-67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Eur</a:t>
            </a:r>
            <a:endParaRPr sz="705">
              <a:latin typeface="Arial Narrow"/>
              <a:cs typeface="Arial Narrow"/>
            </a:endParaRPr>
          </a:p>
          <a:p>
            <a:pPr marL="8145" marR="3258" algn="just">
              <a:lnSpc>
                <a:spcPts val="814"/>
              </a:lnSpc>
              <a:spcBef>
                <a:spcPts val="391"/>
              </a:spcBef>
              <a:buAutoNum type="arabicParenBoth" startAt="7"/>
              <a:tabLst>
                <a:tab pos="117688" algn="l"/>
              </a:tabLst>
            </a:pPr>
            <a:r>
              <a:rPr sz="705" dirty="0">
                <a:latin typeface="Arial Narrow"/>
                <a:cs typeface="Arial Narrow"/>
              </a:rPr>
              <a:t>Prehľad </a:t>
            </a:r>
            <a:r>
              <a:rPr sz="705" spc="-3" dirty="0">
                <a:latin typeface="Arial Narrow"/>
                <a:cs typeface="Arial Narrow"/>
              </a:rPr>
              <a:t>opravných položiek </a:t>
            </a:r>
            <a:r>
              <a:rPr sz="705" dirty="0">
                <a:latin typeface="Arial Narrow"/>
                <a:cs typeface="Arial Narrow"/>
              </a:rPr>
              <a:t>k </a:t>
            </a:r>
            <a:r>
              <a:rPr sz="705" spc="-3" dirty="0">
                <a:latin typeface="Arial Narrow"/>
                <a:cs typeface="Arial Narrow"/>
              </a:rPr>
              <a:t>zásobám, </a:t>
            </a:r>
            <a:r>
              <a:rPr sz="705" dirty="0">
                <a:latin typeface="Arial Narrow"/>
                <a:cs typeface="Arial Narrow"/>
              </a:rPr>
              <a:t>pričom </a:t>
            </a:r>
            <a:r>
              <a:rPr sz="705" spc="-3" dirty="0">
                <a:latin typeface="Arial Narrow"/>
                <a:cs typeface="Arial Narrow"/>
              </a:rPr>
              <a:t>sa uvádza ich stav </a:t>
            </a:r>
            <a:r>
              <a:rPr sz="705" dirty="0">
                <a:latin typeface="Arial Narrow"/>
                <a:cs typeface="Arial Narrow"/>
              </a:rPr>
              <a:t>na </a:t>
            </a:r>
            <a:r>
              <a:rPr sz="705" spc="-3" dirty="0">
                <a:latin typeface="Arial Narrow"/>
                <a:cs typeface="Arial Narrow"/>
              </a:rPr>
              <a:t>začiatku bežného účtovného </a:t>
            </a:r>
            <a:r>
              <a:rPr sz="705" dirty="0">
                <a:latin typeface="Arial Narrow"/>
                <a:cs typeface="Arial Narrow"/>
              </a:rPr>
              <a:t>obdobia, </a:t>
            </a:r>
            <a:r>
              <a:rPr sz="705" spc="-3" dirty="0">
                <a:latin typeface="Arial Narrow"/>
                <a:cs typeface="Arial Narrow"/>
              </a:rPr>
              <a:t>tvorba,  zníženie alebo zúčtovanie </a:t>
            </a:r>
            <a:r>
              <a:rPr sz="705" dirty="0">
                <a:latin typeface="Arial Narrow"/>
                <a:cs typeface="Arial Narrow"/>
              </a:rPr>
              <a:t>opravných </a:t>
            </a:r>
            <a:r>
              <a:rPr sz="705" spc="-3" dirty="0">
                <a:latin typeface="Arial Narrow"/>
                <a:cs typeface="Arial Narrow"/>
              </a:rPr>
              <a:t>položiek </a:t>
            </a:r>
            <a:r>
              <a:rPr sz="705" dirty="0">
                <a:latin typeface="Arial Narrow"/>
                <a:cs typeface="Arial Narrow"/>
              </a:rPr>
              <a:t>počas </a:t>
            </a:r>
            <a:r>
              <a:rPr sz="705" spc="-3" dirty="0">
                <a:latin typeface="Arial Narrow"/>
                <a:cs typeface="Arial Narrow"/>
              </a:rPr>
              <a:t>bežného účtovného </a:t>
            </a:r>
            <a:r>
              <a:rPr sz="705" dirty="0">
                <a:latin typeface="Arial Narrow"/>
                <a:cs typeface="Arial Narrow"/>
              </a:rPr>
              <a:t>obdobia a </a:t>
            </a:r>
            <a:r>
              <a:rPr sz="705" spc="-3" dirty="0">
                <a:latin typeface="Arial Narrow"/>
                <a:cs typeface="Arial Narrow"/>
              </a:rPr>
              <a:t>stav </a:t>
            </a:r>
            <a:r>
              <a:rPr sz="705" dirty="0">
                <a:latin typeface="Arial Narrow"/>
                <a:cs typeface="Arial Narrow"/>
              </a:rPr>
              <a:t>na konci bežného </a:t>
            </a:r>
            <a:r>
              <a:rPr sz="705" spc="-3" dirty="0">
                <a:latin typeface="Arial Narrow"/>
                <a:cs typeface="Arial Narrow"/>
              </a:rPr>
              <a:t>účtovného </a:t>
            </a:r>
            <a:r>
              <a:rPr sz="705" dirty="0">
                <a:latin typeface="Arial Narrow"/>
                <a:cs typeface="Arial Narrow"/>
              </a:rPr>
              <a:t>obdobia,  </a:t>
            </a:r>
            <a:r>
              <a:rPr sz="705" spc="-3" dirty="0">
                <a:latin typeface="Arial Narrow"/>
                <a:cs typeface="Arial Narrow"/>
              </a:rPr>
              <a:t>ako </a:t>
            </a:r>
            <a:r>
              <a:rPr sz="705" dirty="0">
                <a:latin typeface="Arial Narrow"/>
                <a:cs typeface="Arial Narrow"/>
              </a:rPr>
              <a:t>aj </a:t>
            </a:r>
            <a:r>
              <a:rPr sz="705" spc="-3" dirty="0">
                <a:latin typeface="Arial Narrow"/>
                <a:cs typeface="Arial Narrow"/>
              </a:rPr>
              <a:t>dôvod </a:t>
            </a:r>
            <a:r>
              <a:rPr sz="705" dirty="0">
                <a:latin typeface="Arial Narrow"/>
                <a:cs typeface="Arial Narrow"/>
              </a:rPr>
              <a:t>tvorby, </a:t>
            </a:r>
            <a:r>
              <a:rPr sz="705" spc="-3" dirty="0">
                <a:latin typeface="Arial Narrow"/>
                <a:cs typeface="Arial Narrow"/>
              </a:rPr>
              <a:t>zníženia </a:t>
            </a:r>
            <a:r>
              <a:rPr sz="705" dirty="0">
                <a:latin typeface="Arial Narrow"/>
                <a:cs typeface="Arial Narrow"/>
              </a:rPr>
              <a:t>alebo </a:t>
            </a:r>
            <a:r>
              <a:rPr sz="705" spc="-3" dirty="0">
                <a:latin typeface="Arial Narrow"/>
                <a:cs typeface="Arial Narrow"/>
              </a:rPr>
              <a:t>zúčtovania </a:t>
            </a:r>
            <a:r>
              <a:rPr sz="705" dirty="0">
                <a:latin typeface="Arial Narrow"/>
                <a:cs typeface="Arial Narrow"/>
              </a:rPr>
              <a:t>opravných </a:t>
            </a:r>
            <a:r>
              <a:rPr sz="705" spc="-3" dirty="0">
                <a:latin typeface="Arial Narrow"/>
                <a:cs typeface="Arial Narrow"/>
              </a:rPr>
              <a:t>položiek </a:t>
            </a:r>
            <a:r>
              <a:rPr sz="705" dirty="0">
                <a:latin typeface="Arial Narrow"/>
                <a:cs typeface="Arial Narrow"/>
              </a:rPr>
              <a:t>k</a:t>
            </a:r>
            <a:r>
              <a:rPr sz="705" spc="-42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zásobám.</a:t>
            </a:r>
            <a:endParaRPr sz="705">
              <a:latin typeface="Arial Narrow"/>
              <a:cs typeface="Arial Narrow"/>
            </a:endParaRPr>
          </a:p>
          <a:p>
            <a:pPr marL="8145" marR="4072" algn="just">
              <a:lnSpc>
                <a:spcPts val="814"/>
              </a:lnSpc>
              <a:spcBef>
                <a:spcPts val="369"/>
              </a:spcBef>
              <a:buAutoNum type="arabicParenBoth" startAt="7"/>
              <a:tabLst>
                <a:tab pos="117688" algn="l"/>
              </a:tabLst>
            </a:pPr>
            <a:r>
              <a:rPr sz="705" spc="-3" dirty="0">
                <a:latin typeface="Arial Narrow"/>
                <a:cs typeface="Arial Narrow"/>
              </a:rPr>
              <a:t>Opis významných pohľadávok </a:t>
            </a:r>
            <a:r>
              <a:rPr sz="705" dirty="0">
                <a:latin typeface="Arial Narrow"/>
                <a:cs typeface="Arial Narrow"/>
              </a:rPr>
              <a:t>v </a:t>
            </a:r>
            <a:r>
              <a:rPr sz="705" spc="-3" dirty="0">
                <a:latin typeface="Arial Narrow"/>
                <a:cs typeface="Arial Narrow"/>
              </a:rPr>
              <a:t>nadväznosti </a:t>
            </a:r>
            <a:r>
              <a:rPr sz="705" dirty="0">
                <a:latin typeface="Arial Narrow"/>
                <a:cs typeface="Arial Narrow"/>
              </a:rPr>
              <a:t>na položky </a:t>
            </a:r>
            <a:r>
              <a:rPr sz="705" spc="-3" dirty="0">
                <a:latin typeface="Arial Narrow"/>
                <a:cs typeface="Arial Narrow"/>
              </a:rPr>
              <a:t>súvahy </a:t>
            </a:r>
            <a:r>
              <a:rPr sz="705" dirty="0">
                <a:latin typeface="Arial Narrow"/>
                <a:cs typeface="Arial Narrow"/>
              </a:rPr>
              <a:t>a v členení na </a:t>
            </a:r>
            <a:r>
              <a:rPr sz="705" spc="-3" dirty="0">
                <a:latin typeface="Arial Narrow"/>
                <a:cs typeface="Arial Narrow"/>
              </a:rPr>
              <a:t>pohľadávky za hlavnú nezdaňovanú  činnosť,  zdaňovanú </a:t>
            </a:r>
            <a:r>
              <a:rPr sz="705" dirty="0">
                <a:latin typeface="Arial Narrow"/>
                <a:cs typeface="Arial Narrow"/>
              </a:rPr>
              <a:t>činnosť a </a:t>
            </a:r>
            <a:r>
              <a:rPr sz="705" spc="-3" dirty="0">
                <a:latin typeface="Arial Narrow"/>
                <a:cs typeface="Arial Narrow"/>
              </a:rPr>
              <a:t>podnikateľskú</a:t>
            </a:r>
            <a:r>
              <a:rPr sz="705" spc="-10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činnosť.</a:t>
            </a:r>
            <a:endParaRPr sz="705">
              <a:latin typeface="Arial Narrow"/>
              <a:cs typeface="Arial Narrow"/>
            </a:endParaRPr>
          </a:p>
          <a:p>
            <a:pPr marL="8145" marR="4887" algn="just">
              <a:lnSpc>
                <a:spcPts val="814"/>
              </a:lnSpc>
              <a:spcBef>
                <a:spcPts val="369"/>
              </a:spcBef>
              <a:buAutoNum type="arabicParenBoth" startAt="7"/>
              <a:tabLst>
                <a:tab pos="117688" algn="l"/>
              </a:tabLst>
            </a:pPr>
            <a:r>
              <a:rPr sz="705" dirty="0">
                <a:latin typeface="Arial Narrow"/>
                <a:cs typeface="Arial Narrow"/>
              </a:rPr>
              <a:t>Prehľad opravných </a:t>
            </a:r>
            <a:r>
              <a:rPr sz="705" spc="-3" dirty="0">
                <a:latin typeface="Arial Narrow"/>
                <a:cs typeface="Arial Narrow"/>
              </a:rPr>
              <a:t>položiek </a:t>
            </a:r>
            <a:r>
              <a:rPr sz="705" dirty="0">
                <a:latin typeface="Arial Narrow"/>
                <a:cs typeface="Arial Narrow"/>
              </a:rPr>
              <a:t>k pohľadávkam, pričom </a:t>
            </a:r>
            <a:r>
              <a:rPr sz="705" spc="-3" dirty="0">
                <a:latin typeface="Arial Narrow"/>
                <a:cs typeface="Arial Narrow"/>
              </a:rPr>
              <a:t>sa uvádza ich stav </a:t>
            </a:r>
            <a:r>
              <a:rPr sz="705" dirty="0">
                <a:latin typeface="Arial Narrow"/>
                <a:cs typeface="Arial Narrow"/>
              </a:rPr>
              <a:t>na </a:t>
            </a:r>
            <a:r>
              <a:rPr sz="705" spc="-3" dirty="0">
                <a:latin typeface="Arial Narrow"/>
                <a:cs typeface="Arial Narrow"/>
              </a:rPr>
              <a:t>začiatku </a:t>
            </a:r>
            <a:r>
              <a:rPr sz="705" dirty="0">
                <a:latin typeface="Arial Narrow"/>
                <a:cs typeface="Arial Narrow"/>
              </a:rPr>
              <a:t>bežného </a:t>
            </a:r>
            <a:r>
              <a:rPr sz="705" spc="-3" dirty="0">
                <a:latin typeface="Arial Narrow"/>
                <a:cs typeface="Arial Narrow"/>
              </a:rPr>
              <a:t>účtovného </a:t>
            </a:r>
            <a:r>
              <a:rPr sz="705" dirty="0">
                <a:latin typeface="Arial Narrow"/>
                <a:cs typeface="Arial Narrow"/>
              </a:rPr>
              <a:t>obdobia, tvorba,  </a:t>
            </a:r>
            <a:r>
              <a:rPr sz="705" spc="-3" dirty="0">
                <a:latin typeface="Arial Narrow"/>
                <a:cs typeface="Arial Narrow"/>
              </a:rPr>
              <a:t>zníženie alebo zúčtovanie </a:t>
            </a:r>
            <a:r>
              <a:rPr sz="705" dirty="0">
                <a:latin typeface="Arial Narrow"/>
                <a:cs typeface="Arial Narrow"/>
              </a:rPr>
              <a:t>opravných </a:t>
            </a:r>
            <a:r>
              <a:rPr sz="705" spc="-3" dirty="0">
                <a:latin typeface="Arial Narrow"/>
                <a:cs typeface="Arial Narrow"/>
              </a:rPr>
              <a:t>položiek </a:t>
            </a:r>
            <a:r>
              <a:rPr sz="705" dirty="0">
                <a:latin typeface="Arial Narrow"/>
                <a:cs typeface="Arial Narrow"/>
              </a:rPr>
              <a:t>počas </a:t>
            </a:r>
            <a:r>
              <a:rPr sz="705" spc="-3" dirty="0">
                <a:latin typeface="Arial Narrow"/>
                <a:cs typeface="Arial Narrow"/>
              </a:rPr>
              <a:t>bežného účtovného </a:t>
            </a:r>
            <a:r>
              <a:rPr sz="705" dirty="0">
                <a:latin typeface="Arial Narrow"/>
                <a:cs typeface="Arial Narrow"/>
              </a:rPr>
              <a:t>obdobia a </a:t>
            </a:r>
            <a:r>
              <a:rPr sz="705" spc="-3" dirty="0">
                <a:latin typeface="Arial Narrow"/>
                <a:cs typeface="Arial Narrow"/>
              </a:rPr>
              <a:t>stav </a:t>
            </a:r>
            <a:r>
              <a:rPr sz="705" dirty="0">
                <a:latin typeface="Arial Narrow"/>
                <a:cs typeface="Arial Narrow"/>
              </a:rPr>
              <a:t>na konci bežného </a:t>
            </a:r>
            <a:r>
              <a:rPr sz="705" spc="-3" dirty="0">
                <a:latin typeface="Arial Narrow"/>
                <a:cs typeface="Arial Narrow"/>
              </a:rPr>
              <a:t>účtovného </a:t>
            </a:r>
            <a:r>
              <a:rPr sz="705" dirty="0">
                <a:latin typeface="Arial Narrow"/>
                <a:cs typeface="Arial Narrow"/>
              </a:rPr>
              <a:t>obdobia,  </a:t>
            </a:r>
            <a:r>
              <a:rPr sz="705" spc="-3" dirty="0">
                <a:latin typeface="Arial Narrow"/>
                <a:cs typeface="Arial Narrow"/>
              </a:rPr>
              <a:t>ako </a:t>
            </a:r>
            <a:r>
              <a:rPr sz="705" dirty="0">
                <a:latin typeface="Arial Narrow"/>
                <a:cs typeface="Arial Narrow"/>
              </a:rPr>
              <a:t>aj </a:t>
            </a:r>
            <a:r>
              <a:rPr sz="705" spc="-3" dirty="0">
                <a:latin typeface="Arial Narrow"/>
                <a:cs typeface="Arial Narrow"/>
              </a:rPr>
              <a:t>dôvod </a:t>
            </a:r>
            <a:r>
              <a:rPr sz="705" dirty="0">
                <a:latin typeface="Arial Narrow"/>
                <a:cs typeface="Arial Narrow"/>
              </a:rPr>
              <a:t>tvorby, </a:t>
            </a:r>
            <a:r>
              <a:rPr sz="705" spc="-3" dirty="0">
                <a:latin typeface="Arial Narrow"/>
                <a:cs typeface="Arial Narrow"/>
              </a:rPr>
              <a:t>zníženia </a:t>
            </a:r>
            <a:r>
              <a:rPr sz="705" dirty="0">
                <a:latin typeface="Arial Narrow"/>
                <a:cs typeface="Arial Narrow"/>
              </a:rPr>
              <a:t>alebo </a:t>
            </a:r>
            <a:r>
              <a:rPr sz="705" spc="-3" dirty="0">
                <a:latin typeface="Arial Narrow"/>
                <a:cs typeface="Arial Narrow"/>
              </a:rPr>
              <a:t>zúčtovania </a:t>
            </a:r>
            <a:r>
              <a:rPr sz="705" dirty="0">
                <a:latin typeface="Arial Narrow"/>
                <a:cs typeface="Arial Narrow"/>
              </a:rPr>
              <a:t>opravných </a:t>
            </a:r>
            <a:r>
              <a:rPr sz="705" spc="-3" dirty="0">
                <a:latin typeface="Arial Narrow"/>
                <a:cs typeface="Arial Narrow"/>
              </a:rPr>
              <a:t>položiek </a:t>
            </a:r>
            <a:r>
              <a:rPr sz="705" dirty="0">
                <a:latin typeface="Arial Narrow"/>
                <a:cs typeface="Arial Narrow"/>
              </a:rPr>
              <a:t>k</a:t>
            </a:r>
            <a:r>
              <a:rPr sz="705" spc="-51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pohľadávkam.</a:t>
            </a:r>
            <a:endParaRPr sz="705">
              <a:latin typeface="Arial Narrow"/>
              <a:cs typeface="Arial Narrow"/>
            </a:endParaRPr>
          </a:p>
          <a:p>
            <a:pPr marL="158411" indent="-150266" algn="just">
              <a:spcBef>
                <a:spcPts val="314"/>
              </a:spcBef>
              <a:buAutoNum type="arabicParenBoth" startAt="7"/>
              <a:tabLst>
                <a:tab pos="158818" algn="l"/>
              </a:tabLst>
            </a:pPr>
            <a:r>
              <a:rPr sz="705" dirty="0">
                <a:latin typeface="Arial Narrow"/>
                <a:cs typeface="Arial Narrow"/>
              </a:rPr>
              <a:t>Prehľad  </a:t>
            </a:r>
            <a:r>
              <a:rPr sz="705" spc="-3" dirty="0">
                <a:latin typeface="Arial Narrow"/>
                <a:cs typeface="Arial Narrow"/>
              </a:rPr>
              <a:t>pohľadávok do lehoty splatnosti </a:t>
            </a:r>
            <a:r>
              <a:rPr sz="705" dirty="0">
                <a:latin typeface="Arial Narrow"/>
                <a:cs typeface="Arial Narrow"/>
              </a:rPr>
              <a:t>a po </a:t>
            </a:r>
            <a:r>
              <a:rPr sz="705" spc="-3" dirty="0">
                <a:latin typeface="Arial Narrow"/>
                <a:cs typeface="Arial Narrow"/>
              </a:rPr>
              <a:t>lehote</a:t>
            </a:r>
            <a:r>
              <a:rPr sz="705" spc="-22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splatnosti.</a:t>
            </a:r>
            <a:endParaRPr sz="705">
              <a:latin typeface="Arial Narrow"/>
              <a:cs typeface="Arial Narrow"/>
            </a:endParaRPr>
          </a:p>
          <a:p>
            <a:pPr marL="158411" indent="-150266" algn="just">
              <a:spcBef>
                <a:spcPts val="353"/>
              </a:spcBef>
              <a:buAutoNum type="arabicParenBoth" startAt="7"/>
              <a:tabLst>
                <a:tab pos="158818" algn="l"/>
              </a:tabLst>
            </a:pPr>
            <a:r>
              <a:rPr sz="705" dirty="0">
                <a:latin typeface="Arial Narrow"/>
                <a:cs typeface="Arial Narrow"/>
              </a:rPr>
              <a:t>Prehľad </a:t>
            </a:r>
            <a:r>
              <a:rPr sz="705" spc="-3" dirty="0">
                <a:latin typeface="Arial Narrow"/>
                <a:cs typeface="Arial Narrow"/>
              </a:rPr>
              <a:t>významných položiek časového rozlíšenia nákladov </a:t>
            </a:r>
            <a:r>
              <a:rPr sz="705" dirty="0">
                <a:latin typeface="Arial Narrow"/>
                <a:cs typeface="Arial Narrow"/>
              </a:rPr>
              <a:t>budúcich období a príjmov budúcich</a:t>
            </a:r>
            <a:r>
              <a:rPr sz="705" spc="-16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období.</a:t>
            </a:r>
            <a:endParaRPr sz="705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92480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sz="2400" dirty="0" smtClean="0">
                <a:latin typeface="Adobe Garamond Pro" pitchFamily="18" charset="-18"/>
              </a:rPr>
              <a:t>O nadácii ANJELSKÉ KRÍDLA                                                </a:t>
            </a:r>
            <a:r>
              <a:rPr lang="sk-SK" sz="2400" b="1" dirty="0" smtClean="0">
                <a:latin typeface="Adobe Garamond Pro" pitchFamily="18" charset="-18"/>
              </a:rPr>
              <a:t>3</a:t>
            </a:r>
          </a:p>
          <a:p>
            <a:r>
              <a:rPr lang="sk-SK" sz="2400" dirty="0" smtClean="0">
                <a:latin typeface="Adobe Garamond Pro" pitchFamily="18" charset="-18"/>
              </a:rPr>
              <a:t>Úlohy nadácie ANJELSKÉ KRÍDLA                                         </a:t>
            </a:r>
            <a:r>
              <a:rPr lang="sk-SK" sz="2400" b="1" dirty="0" smtClean="0">
                <a:latin typeface="Adobe Garamond Pro" pitchFamily="18" charset="-18"/>
              </a:rPr>
              <a:t>4</a:t>
            </a:r>
          </a:p>
          <a:p>
            <a:r>
              <a:rPr lang="sk-SK" sz="2400" dirty="0" smtClean="0">
                <a:latin typeface="Adobe Garamond Pro" pitchFamily="18" charset="-18"/>
              </a:rPr>
              <a:t>Plánované činnosti nadácie ANJELSKÉ KRÍDLA                     </a:t>
            </a:r>
            <a:r>
              <a:rPr lang="sk-SK" sz="2400" b="1" dirty="0" smtClean="0">
                <a:latin typeface="Adobe Garamond Pro" pitchFamily="18" charset="-18"/>
              </a:rPr>
              <a:t>5</a:t>
            </a:r>
          </a:p>
          <a:p>
            <a:pPr>
              <a:buNone/>
            </a:pPr>
            <a:r>
              <a:rPr lang="sk-SK" sz="2400" dirty="0" smtClean="0">
                <a:latin typeface="Adobe Garamond Pro" pitchFamily="18" charset="-18"/>
              </a:rPr>
              <a:t>    pre rok 2017                                               </a:t>
            </a:r>
          </a:p>
          <a:p>
            <a:r>
              <a:rPr lang="sk-SK" sz="2400" dirty="0" smtClean="0">
                <a:latin typeface="Adobe Garamond Pro" pitchFamily="18" charset="-18"/>
              </a:rPr>
              <a:t>Detičky, ktorým bude nadácia pomáhať v roku 2017              </a:t>
            </a:r>
            <a:r>
              <a:rPr lang="sk-SK" sz="2400" b="1" dirty="0" smtClean="0">
                <a:latin typeface="Adobe Garamond Pro" pitchFamily="18" charset="-18"/>
              </a:rPr>
              <a:t>6,7</a:t>
            </a:r>
          </a:p>
          <a:p>
            <a:r>
              <a:rPr lang="sk-SK" sz="2400" dirty="0" smtClean="0">
                <a:latin typeface="Adobe Garamond Pro" pitchFamily="18" charset="-18"/>
              </a:rPr>
              <a:t>Webová stránka a </a:t>
            </a:r>
            <a:r>
              <a:rPr lang="sk-SK" sz="2400" dirty="0" err="1" smtClean="0">
                <a:latin typeface="Adobe Garamond Pro" pitchFamily="18" charset="-18"/>
              </a:rPr>
              <a:t>facebook</a:t>
            </a:r>
            <a:r>
              <a:rPr lang="sk-SK" sz="2400" dirty="0" smtClean="0">
                <a:latin typeface="Adobe Garamond Pro" pitchFamily="18" charset="-18"/>
              </a:rPr>
              <a:t>                                                        </a:t>
            </a:r>
            <a:r>
              <a:rPr lang="sk-SK" sz="2400" b="1" dirty="0" smtClean="0">
                <a:latin typeface="Adobe Garamond Pro" pitchFamily="18" charset="-18"/>
              </a:rPr>
              <a:t>8</a:t>
            </a:r>
            <a:r>
              <a:rPr lang="sk-SK" sz="2400" dirty="0" smtClean="0">
                <a:latin typeface="Adobe Garamond Pro" pitchFamily="18" charset="-18"/>
              </a:rPr>
              <a:t>                                    </a:t>
            </a:r>
          </a:p>
          <a:p>
            <a:r>
              <a:rPr lang="sk-SK" sz="2400" dirty="0" smtClean="0">
                <a:latin typeface="Adobe Garamond Pro" pitchFamily="18" charset="-18"/>
              </a:rPr>
              <a:t>Ciele nadácie na rok 2017                                                          </a:t>
            </a:r>
            <a:r>
              <a:rPr lang="sk-SK" sz="2400" b="1" dirty="0" smtClean="0">
                <a:latin typeface="Adobe Garamond Pro" pitchFamily="18" charset="-18"/>
              </a:rPr>
              <a:t>9</a:t>
            </a:r>
          </a:p>
          <a:p>
            <a:r>
              <a:rPr lang="sk-SK" sz="2400" dirty="0" smtClean="0">
                <a:latin typeface="Adobe Garamond Pro" pitchFamily="18" charset="-18"/>
              </a:rPr>
              <a:t>Tím NADÁCIE ANJELSKÉ KRÍDLA                                    </a:t>
            </a:r>
            <a:r>
              <a:rPr lang="sk-SK" sz="2400" b="1" dirty="0" smtClean="0">
                <a:latin typeface="Adobe Garamond Pro" pitchFamily="18" charset="-18"/>
              </a:rPr>
              <a:t>10</a:t>
            </a:r>
          </a:p>
          <a:p>
            <a:r>
              <a:rPr lang="sk-SK" sz="2400" dirty="0" smtClean="0">
                <a:latin typeface="Adobe Garamond Pro" pitchFamily="18" charset="-18"/>
              </a:rPr>
              <a:t>Finančná časť                                                                           </a:t>
            </a:r>
            <a:r>
              <a:rPr lang="sk-SK" sz="2400" b="1" dirty="0" smtClean="0">
                <a:latin typeface="Adobe Garamond Pro" pitchFamily="18" charset="-18"/>
              </a:rPr>
              <a:t>11</a:t>
            </a:r>
          </a:p>
          <a:p>
            <a:pPr>
              <a:buNone/>
            </a:pPr>
            <a:endParaRPr lang="sk-SK" sz="2400" dirty="0" smtClean="0">
              <a:latin typeface="Adobe Garamond Pro" pitchFamily="18" charset="-18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dobe Garamond Pro" pitchFamily="18" charset="-18"/>
              </a:rPr>
              <a:t>OBSAH </a:t>
            </a:r>
            <a:endParaRPr lang="sk-SK" dirty="0">
              <a:latin typeface="Adobe Garamond Pro" pitchFamily="18" charset="-18"/>
            </a:endParaRPr>
          </a:p>
        </p:txBody>
      </p:sp>
      <p:pic>
        <p:nvPicPr>
          <p:cNvPr id="3075" name="Picture 3" descr="C:\Users\Alexandra\Downloads\nadacia anjelske krid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455753"/>
            <a:ext cx="2000232" cy="1402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47394" y="6189968"/>
            <a:ext cx="316429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>
              <a:lnSpc>
                <a:spcPts val="718"/>
              </a:lnSpc>
            </a:pPr>
            <a:r>
              <a:rPr sz="641" dirty="0">
                <a:latin typeface="Arial Narrow"/>
                <a:cs typeface="Arial Narrow"/>
              </a:rPr>
              <a:t>Strana</a:t>
            </a:r>
            <a:r>
              <a:rPr sz="641" spc="-58" dirty="0">
                <a:latin typeface="Arial Narrow"/>
                <a:cs typeface="Arial Narrow"/>
              </a:rPr>
              <a:t> </a:t>
            </a:r>
            <a:r>
              <a:rPr sz="641" dirty="0">
                <a:latin typeface="Arial Narrow"/>
                <a:cs typeface="Arial Narrow"/>
              </a:rPr>
              <a:t>9</a:t>
            </a:r>
            <a:endParaRPr sz="641">
              <a:latin typeface="Arial Narrow"/>
              <a:cs typeface="Arial Narrow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480850" y="343389"/>
            <a:ext cx="4173036" cy="5197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 marR="4072">
              <a:lnSpc>
                <a:spcPts val="814"/>
              </a:lnSpc>
            </a:pPr>
            <a:r>
              <a:rPr sz="705" dirty="0">
                <a:latin typeface="Arial Narrow"/>
                <a:cs typeface="Arial Narrow"/>
              </a:rPr>
              <a:t>(12) </a:t>
            </a:r>
            <a:r>
              <a:rPr sz="705" spc="-3" dirty="0">
                <a:latin typeface="Arial Narrow"/>
                <a:cs typeface="Arial Narrow"/>
              </a:rPr>
              <a:t>Opis </a:t>
            </a:r>
            <a:r>
              <a:rPr sz="705" dirty="0">
                <a:latin typeface="Arial Narrow"/>
                <a:cs typeface="Arial Narrow"/>
              </a:rPr>
              <a:t>a výška </a:t>
            </a:r>
            <a:r>
              <a:rPr sz="705" spc="-3" dirty="0">
                <a:latin typeface="Arial Narrow"/>
                <a:cs typeface="Arial Narrow"/>
              </a:rPr>
              <a:t>zmien vlastných </a:t>
            </a:r>
            <a:r>
              <a:rPr sz="705" dirty="0">
                <a:latin typeface="Arial Narrow"/>
                <a:cs typeface="Arial Narrow"/>
              </a:rPr>
              <a:t>zdrojov </a:t>
            </a:r>
            <a:r>
              <a:rPr sz="705" spc="-3" dirty="0">
                <a:latin typeface="Arial Narrow"/>
                <a:cs typeface="Arial Narrow"/>
              </a:rPr>
              <a:t>krytia </a:t>
            </a:r>
            <a:r>
              <a:rPr sz="705" dirty="0">
                <a:latin typeface="Arial Narrow"/>
                <a:cs typeface="Arial Narrow"/>
              </a:rPr>
              <a:t>neobežného </a:t>
            </a:r>
            <a:r>
              <a:rPr sz="705" spc="-3" dirty="0">
                <a:latin typeface="Arial Narrow"/>
                <a:cs typeface="Arial Narrow"/>
              </a:rPr>
              <a:t>majetku </a:t>
            </a:r>
            <a:r>
              <a:rPr sz="705" dirty="0">
                <a:latin typeface="Arial Narrow"/>
                <a:cs typeface="Arial Narrow"/>
              </a:rPr>
              <a:t>a obežného </a:t>
            </a:r>
            <a:r>
              <a:rPr sz="705" spc="-3" dirty="0">
                <a:latin typeface="Arial Narrow"/>
                <a:cs typeface="Arial Narrow"/>
              </a:rPr>
              <a:t>majetku </a:t>
            </a:r>
            <a:r>
              <a:rPr sz="705" dirty="0">
                <a:latin typeface="Arial Narrow"/>
                <a:cs typeface="Arial Narrow"/>
              </a:rPr>
              <a:t>podľa </a:t>
            </a:r>
            <a:r>
              <a:rPr sz="705" spc="-3" dirty="0">
                <a:latin typeface="Arial Narrow"/>
                <a:cs typeface="Arial Narrow"/>
              </a:rPr>
              <a:t>položiek súvahy za </a:t>
            </a:r>
            <a:r>
              <a:rPr sz="705" dirty="0">
                <a:latin typeface="Arial Narrow"/>
                <a:cs typeface="Arial Narrow"/>
              </a:rPr>
              <a:t>bežné  </a:t>
            </a:r>
            <a:r>
              <a:rPr sz="705" spc="-3" dirty="0">
                <a:latin typeface="Arial Narrow"/>
                <a:cs typeface="Arial Narrow"/>
              </a:rPr>
              <a:t>účtovné </a:t>
            </a:r>
            <a:r>
              <a:rPr sz="705" dirty="0">
                <a:latin typeface="Arial Narrow"/>
                <a:cs typeface="Arial Narrow"/>
              </a:rPr>
              <a:t>obdobie, a</a:t>
            </a:r>
            <a:r>
              <a:rPr sz="705" spc="-61" dirty="0">
                <a:latin typeface="Arial Narrow"/>
                <a:cs typeface="Arial Narrow"/>
              </a:rPr>
              <a:t> </a:t>
            </a:r>
            <a:r>
              <a:rPr sz="705" spc="-6" dirty="0">
                <a:latin typeface="Arial Narrow"/>
                <a:cs typeface="Arial Narrow"/>
              </a:rPr>
              <a:t>to</a:t>
            </a:r>
            <a:endParaRPr sz="705">
              <a:latin typeface="Arial Narrow"/>
              <a:cs typeface="Arial Narrow"/>
            </a:endParaRPr>
          </a:p>
          <a:p>
            <a:pPr marL="82260" marR="3258" indent="-74115" algn="just">
              <a:lnSpc>
                <a:spcPct val="95800"/>
              </a:lnSpc>
              <a:spcBef>
                <a:spcPts val="353"/>
              </a:spcBef>
              <a:buAutoNum type="alphaLcParenR"/>
              <a:tabLst>
                <a:tab pos="100177" algn="l"/>
              </a:tabLst>
            </a:pPr>
            <a:r>
              <a:rPr sz="705" spc="-3" dirty="0">
                <a:latin typeface="Arial Narrow"/>
                <a:cs typeface="Arial Narrow"/>
              </a:rPr>
              <a:t>opis základného imania, </a:t>
            </a:r>
            <a:r>
              <a:rPr sz="705" dirty="0">
                <a:latin typeface="Arial Narrow"/>
                <a:cs typeface="Arial Narrow"/>
              </a:rPr>
              <a:t>nadačného </a:t>
            </a:r>
            <a:r>
              <a:rPr sz="705" spc="-3" dirty="0">
                <a:latin typeface="Arial Narrow"/>
                <a:cs typeface="Arial Narrow"/>
              </a:rPr>
              <a:t>imania </a:t>
            </a:r>
            <a:r>
              <a:rPr sz="705" dirty="0">
                <a:latin typeface="Arial Narrow"/>
                <a:cs typeface="Arial Narrow"/>
              </a:rPr>
              <a:t>v nadáciách, výška </a:t>
            </a:r>
            <a:r>
              <a:rPr sz="705" spc="-3" dirty="0">
                <a:latin typeface="Arial Narrow"/>
                <a:cs typeface="Arial Narrow"/>
              </a:rPr>
              <a:t>vkladov zakladateľov alebo zriaďovateľov, prioritný majetok  </a:t>
            </a:r>
            <a:r>
              <a:rPr sz="705" dirty="0">
                <a:latin typeface="Arial Narrow"/>
                <a:cs typeface="Arial Narrow"/>
              </a:rPr>
              <a:t>v </a:t>
            </a:r>
            <a:r>
              <a:rPr sz="705" spc="-3" dirty="0">
                <a:latin typeface="Arial Narrow"/>
                <a:cs typeface="Arial Narrow"/>
              </a:rPr>
              <a:t>neziskových organizáciách poskytujúcich všeobecne </a:t>
            </a:r>
            <a:r>
              <a:rPr sz="705" dirty="0">
                <a:latin typeface="Arial Narrow"/>
                <a:cs typeface="Arial Narrow"/>
              </a:rPr>
              <a:t>prospešné </a:t>
            </a:r>
            <a:r>
              <a:rPr sz="705" spc="-3" dirty="0">
                <a:latin typeface="Arial Narrow"/>
                <a:cs typeface="Arial Narrow"/>
              </a:rPr>
              <a:t>služby, prevody zdrojov </a:t>
            </a:r>
            <a:r>
              <a:rPr sz="705" dirty="0">
                <a:latin typeface="Arial Narrow"/>
                <a:cs typeface="Arial Narrow"/>
              </a:rPr>
              <a:t>z </a:t>
            </a:r>
            <a:r>
              <a:rPr sz="705" spc="-3" dirty="0">
                <a:latin typeface="Arial Narrow"/>
                <a:cs typeface="Arial Narrow"/>
              </a:rPr>
              <a:t>fondov účtovnej jednotky  </a:t>
            </a:r>
            <a:r>
              <a:rPr sz="705" dirty="0">
                <a:latin typeface="Arial Narrow"/>
                <a:cs typeface="Arial Narrow"/>
              </a:rPr>
              <a:t>a podobne; </a:t>
            </a:r>
            <a:r>
              <a:rPr sz="705" spc="-3" dirty="0">
                <a:latin typeface="Arial Narrow"/>
                <a:cs typeface="Arial Narrow"/>
              </a:rPr>
              <a:t>za jednotlivé </a:t>
            </a:r>
            <a:r>
              <a:rPr sz="705" dirty="0">
                <a:latin typeface="Arial Narrow"/>
                <a:cs typeface="Arial Narrow"/>
              </a:rPr>
              <a:t>položky </a:t>
            </a:r>
            <a:r>
              <a:rPr sz="705" spc="-3" dirty="0">
                <a:latin typeface="Arial Narrow"/>
                <a:cs typeface="Arial Narrow"/>
              </a:rPr>
              <a:t>sa uvádza stav </a:t>
            </a:r>
            <a:r>
              <a:rPr sz="705" dirty="0">
                <a:latin typeface="Arial Narrow"/>
                <a:cs typeface="Arial Narrow"/>
              </a:rPr>
              <a:t>na </a:t>
            </a:r>
            <a:r>
              <a:rPr sz="705" spc="-3" dirty="0">
                <a:latin typeface="Arial Narrow"/>
                <a:cs typeface="Arial Narrow"/>
              </a:rPr>
              <a:t>začiatku </a:t>
            </a:r>
            <a:r>
              <a:rPr sz="705" dirty="0">
                <a:latin typeface="Arial Narrow"/>
                <a:cs typeface="Arial Narrow"/>
              </a:rPr>
              <a:t>bežného </a:t>
            </a:r>
            <a:r>
              <a:rPr sz="705" spc="-3" dirty="0">
                <a:latin typeface="Arial Narrow"/>
                <a:cs typeface="Arial Narrow"/>
              </a:rPr>
              <a:t>účtovného </a:t>
            </a:r>
            <a:r>
              <a:rPr sz="705" dirty="0">
                <a:latin typeface="Arial Narrow"/>
                <a:cs typeface="Arial Narrow"/>
              </a:rPr>
              <a:t>obdobia, </a:t>
            </a:r>
            <a:r>
              <a:rPr sz="705" spc="-3" dirty="0">
                <a:latin typeface="Arial Narrow"/>
                <a:cs typeface="Arial Narrow"/>
              </a:rPr>
              <a:t>jednotlivé </a:t>
            </a:r>
            <a:r>
              <a:rPr sz="705" dirty="0">
                <a:latin typeface="Arial Narrow"/>
                <a:cs typeface="Arial Narrow"/>
              </a:rPr>
              <a:t>prírastky, úbytky,  presuny a </a:t>
            </a:r>
            <a:r>
              <a:rPr sz="705" spc="-3" dirty="0">
                <a:latin typeface="Arial Narrow"/>
                <a:cs typeface="Arial Narrow"/>
              </a:rPr>
              <a:t>zostatok </a:t>
            </a:r>
            <a:r>
              <a:rPr sz="705" dirty="0">
                <a:latin typeface="Arial Narrow"/>
                <a:cs typeface="Arial Narrow"/>
              </a:rPr>
              <a:t>na konci bežného </a:t>
            </a:r>
            <a:r>
              <a:rPr sz="705" spc="-3" dirty="0">
                <a:latin typeface="Arial Narrow"/>
                <a:cs typeface="Arial Narrow"/>
              </a:rPr>
              <a:t>účtovného</a:t>
            </a:r>
            <a:r>
              <a:rPr sz="705" spc="-80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obdobia,</a:t>
            </a:r>
            <a:endParaRPr sz="705">
              <a:latin typeface="Arial Narrow"/>
              <a:cs typeface="Arial Narrow"/>
            </a:endParaRPr>
          </a:p>
          <a:p>
            <a:pPr marL="66784" marR="4887" indent="-58640">
              <a:lnSpc>
                <a:spcPts val="802"/>
              </a:lnSpc>
              <a:spcBef>
                <a:spcPts val="417"/>
              </a:spcBef>
              <a:buAutoNum type="alphaLcParenR"/>
              <a:tabLst>
                <a:tab pos="111987" algn="l"/>
              </a:tabLst>
            </a:pPr>
            <a:r>
              <a:rPr sz="705" spc="-3" dirty="0">
                <a:latin typeface="Arial Narrow"/>
                <a:cs typeface="Arial Narrow"/>
              </a:rPr>
              <a:t>opis jednotlivých druhov fondov, </a:t>
            </a:r>
            <a:r>
              <a:rPr sz="705" dirty="0">
                <a:latin typeface="Arial Narrow"/>
                <a:cs typeface="Arial Narrow"/>
              </a:rPr>
              <a:t>ktoré </a:t>
            </a:r>
            <a:r>
              <a:rPr sz="705" spc="-3" dirty="0">
                <a:latin typeface="Arial Narrow"/>
                <a:cs typeface="Arial Narrow"/>
              </a:rPr>
              <a:t>tvorí účtovná jednotka, stav </a:t>
            </a:r>
            <a:r>
              <a:rPr sz="705" dirty="0">
                <a:latin typeface="Arial Narrow"/>
                <a:cs typeface="Arial Narrow"/>
              </a:rPr>
              <a:t>na </a:t>
            </a:r>
            <a:r>
              <a:rPr sz="705" spc="-3" dirty="0">
                <a:latin typeface="Arial Narrow"/>
                <a:cs typeface="Arial Narrow"/>
              </a:rPr>
              <a:t>začiatku </a:t>
            </a:r>
            <a:r>
              <a:rPr sz="705" dirty="0">
                <a:latin typeface="Arial Narrow"/>
                <a:cs typeface="Arial Narrow"/>
              </a:rPr>
              <a:t>bežného </a:t>
            </a:r>
            <a:r>
              <a:rPr sz="705" spc="-3" dirty="0">
                <a:latin typeface="Arial Narrow"/>
                <a:cs typeface="Arial Narrow"/>
              </a:rPr>
              <a:t>účtovného obdobia, prírastky,  </a:t>
            </a:r>
            <a:r>
              <a:rPr sz="705" dirty="0">
                <a:latin typeface="Arial Narrow"/>
                <a:cs typeface="Arial Narrow"/>
              </a:rPr>
              <a:t>úbytky, presuny a </a:t>
            </a:r>
            <a:r>
              <a:rPr sz="705" spc="-3" dirty="0">
                <a:latin typeface="Arial Narrow"/>
                <a:cs typeface="Arial Narrow"/>
              </a:rPr>
              <a:t>zostatok </a:t>
            </a:r>
            <a:r>
              <a:rPr sz="705" dirty="0">
                <a:latin typeface="Arial Narrow"/>
                <a:cs typeface="Arial Narrow"/>
              </a:rPr>
              <a:t>na konci bežného </a:t>
            </a:r>
            <a:r>
              <a:rPr sz="705" spc="-3" dirty="0">
                <a:latin typeface="Arial Narrow"/>
                <a:cs typeface="Arial Narrow"/>
              </a:rPr>
              <a:t>účtovného</a:t>
            </a:r>
            <a:r>
              <a:rPr sz="705" spc="-93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obdobia.</a:t>
            </a:r>
            <a:endParaRPr sz="705">
              <a:latin typeface="Arial Narrow"/>
              <a:cs typeface="Arial Narrow"/>
            </a:endParaRPr>
          </a:p>
          <a:p>
            <a:pPr marL="158411" indent="-150266">
              <a:spcBef>
                <a:spcPts val="333"/>
              </a:spcBef>
              <a:buAutoNum type="arabicParenBoth" startAt="13"/>
              <a:tabLst>
                <a:tab pos="158818" algn="l"/>
              </a:tabLst>
            </a:pPr>
            <a:r>
              <a:rPr sz="705" spc="-3" dirty="0">
                <a:latin typeface="Arial Narrow"/>
                <a:cs typeface="Arial Narrow"/>
              </a:rPr>
              <a:t>Informácia </a:t>
            </a:r>
            <a:r>
              <a:rPr sz="705" dirty="0">
                <a:latin typeface="Arial Narrow"/>
                <a:cs typeface="Arial Narrow"/>
              </a:rPr>
              <a:t>o rozdelení účtovného </a:t>
            </a:r>
            <a:r>
              <a:rPr sz="705" spc="-3" dirty="0">
                <a:latin typeface="Arial Narrow"/>
                <a:cs typeface="Arial Narrow"/>
              </a:rPr>
              <a:t>zisku alebo </a:t>
            </a:r>
            <a:r>
              <a:rPr sz="705" dirty="0">
                <a:latin typeface="Arial Narrow"/>
                <a:cs typeface="Arial Narrow"/>
              </a:rPr>
              <a:t>vysporiadaní účtovnej </a:t>
            </a:r>
            <a:r>
              <a:rPr sz="705" spc="-3" dirty="0">
                <a:latin typeface="Arial Narrow"/>
                <a:cs typeface="Arial Narrow"/>
              </a:rPr>
              <a:t>straty vykázanej </a:t>
            </a:r>
            <a:r>
              <a:rPr sz="705" dirty="0">
                <a:latin typeface="Arial Narrow"/>
                <a:cs typeface="Arial Narrow"/>
              </a:rPr>
              <a:t>v </a:t>
            </a:r>
            <a:r>
              <a:rPr sz="705" spc="-3" dirty="0">
                <a:latin typeface="Arial Narrow"/>
                <a:cs typeface="Arial Narrow"/>
              </a:rPr>
              <a:t>minulých účtovných </a:t>
            </a:r>
            <a:r>
              <a:rPr sz="705" dirty="0">
                <a:latin typeface="Arial Narrow"/>
                <a:cs typeface="Arial Narrow"/>
              </a:rPr>
              <a:t>obdobiach.</a:t>
            </a:r>
            <a:endParaRPr sz="705">
              <a:latin typeface="Arial Narrow"/>
              <a:cs typeface="Arial Narrow"/>
            </a:endParaRPr>
          </a:p>
          <a:p>
            <a:pPr marL="8145">
              <a:spcBef>
                <a:spcPts val="353"/>
              </a:spcBef>
            </a:pPr>
            <a:r>
              <a:rPr sz="705" b="1" spc="-3" dirty="0">
                <a:latin typeface="Arial Narrow"/>
                <a:cs typeface="Arial Narrow"/>
              </a:rPr>
              <a:t>Výsledok </a:t>
            </a:r>
            <a:r>
              <a:rPr sz="705" b="1" dirty="0">
                <a:latin typeface="Arial Narrow"/>
                <a:cs typeface="Arial Narrow"/>
              </a:rPr>
              <a:t>hospodárenia za rok 2016 –</a:t>
            </a:r>
            <a:r>
              <a:rPr sz="705" b="1" spc="-73" dirty="0">
                <a:latin typeface="Arial Narrow"/>
                <a:cs typeface="Arial Narrow"/>
              </a:rPr>
              <a:t> </a:t>
            </a:r>
            <a:r>
              <a:rPr sz="705" b="1" spc="-3" dirty="0">
                <a:latin typeface="Arial Narrow"/>
                <a:cs typeface="Arial Narrow"/>
              </a:rPr>
              <a:t>0,00.</a:t>
            </a:r>
            <a:endParaRPr sz="705">
              <a:latin typeface="Arial Narrow"/>
              <a:cs typeface="Arial Narrow"/>
            </a:endParaRPr>
          </a:p>
          <a:p>
            <a:pPr marL="158411" indent="-150266">
              <a:spcBef>
                <a:spcPts val="337"/>
              </a:spcBef>
              <a:buAutoNum type="arabicParenBoth" startAt="14"/>
              <a:tabLst>
                <a:tab pos="158818" algn="l"/>
              </a:tabLst>
            </a:pPr>
            <a:r>
              <a:rPr sz="705" spc="-3" dirty="0">
                <a:latin typeface="Arial Narrow"/>
                <a:cs typeface="Arial Narrow"/>
              </a:rPr>
              <a:t>Opis </a:t>
            </a:r>
            <a:r>
              <a:rPr sz="705" dirty="0">
                <a:latin typeface="Arial Narrow"/>
                <a:cs typeface="Arial Narrow"/>
              </a:rPr>
              <a:t>a výška </a:t>
            </a:r>
            <a:r>
              <a:rPr sz="705" spc="-3" dirty="0">
                <a:latin typeface="Arial Narrow"/>
                <a:cs typeface="Arial Narrow"/>
              </a:rPr>
              <a:t>cudzích </a:t>
            </a:r>
            <a:r>
              <a:rPr sz="705" dirty="0">
                <a:latin typeface="Arial Narrow"/>
                <a:cs typeface="Arial Narrow"/>
              </a:rPr>
              <a:t>zdrojov, a</a:t>
            </a:r>
            <a:r>
              <a:rPr sz="705" spc="-64" dirty="0">
                <a:latin typeface="Arial Narrow"/>
                <a:cs typeface="Arial Narrow"/>
              </a:rPr>
              <a:t> </a:t>
            </a:r>
            <a:r>
              <a:rPr sz="705" spc="-6" dirty="0">
                <a:latin typeface="Arial Narrow"/>
                <a:cs typeface="Arial Narrow"/>
              </a:rPr>
              <a:t>to</a:t>
            </a:r>
            <a:endParaRPr sz="705">
              <a:latin typeface="Arial Narrow"/>
              <a:cs typeface="Arial Narrow"/>
            </a:endParaRPr>
          </a:p>
          <a:p>
            <a:pPr marL="301347" marR="3258" indent="-146601" algn="just">
              <a:lnSpc>
                <a:spcPct val="95500"/>
              </a:lnSpc>
              <a:spcBef>
                <a:spcPts val="391"/>
              </a:spcBef>
            </a:pPr>
            <a:r>
              <a:rPr sz="705" spc="-3" dirty="0">
                <a:latin typeface="Arial Narrow"/>
                <a:cs typeface="Arial Narrow"/>
              </a:rPr>
              <a:t>a)údaje </a:t>
            </a:r>
            <a:r>
              <a:rPr sz="705" dirty="0">
                <a:latin typeface="Arial Narrow"/>
                <a:cs typeface="Arial Narrow"/>
              </a:rPr>
              <a:t>o </a:t>
            </a:r>
            <a:r>
              <a:rPr sz="705" spc="-3" dirty="0">
                <a:latin typeface="Arial Narrow"/>
                <a:cs typeface="Arial Narrow"/>
              </a:rPr>
              <a:t>jednotlivých druhoch rezerv, </a:t>
            </a:r>
            <a:r>
              <a:rPr sz="705" dirty="0">
                <a:latin typeface="Arial Narrow"/>
                <a:cs typeface="Arial Narrow"/>
              </a:rPr>
              <a:t>ktoré </a:t>
            </a:r>
            <a:r>
              <a:rPr sz="705" spc="-3" dirty="0">
                <a:latin typeface="Arial Narrow"/>
                <a:cs typeface="Arial Narrow"/>
              </a:rPr>
              <a:t>tvorí účtovná jednotka; uvádza </a:t>
            </a:r>
            <a:r>
              <a:rPr sz="705" spc="-10" dirty="0">
                <a:latin typeface="Arial Narrow"/>
                <a:cs typeface="Arial Narrow"/>
              </a:rPr>
              <a:t>sa </a:t>
            </a:r>
            <a:r>
              <a:rPr sz="705" spc="-3" dirty="0">
                <a:latin typeface="Arial Narrow"/>
                <a:cs typeface="Arial Narrow"/>
              </a:rPr>
              <a:t>stav </a:t>
            </a:r>
            <a:r>
              <a:rPr sz="705" dirty="0">
                <a:latin typeface="Arial Narrow"/>
                <a:cs typeface="Arial Narrow"/>
              </a:rPr>
              <a:t>rezerv na </a:t>
            </a:r>
            <a:r>
              <a:rPr sz="705" spc="-3" dirty="0">
                <a:latin typeface="Arial Narrow"/>
                <a:cs typeface="Arial Narrow"/>
              </a:rPr>
              <a:t>začiatku bežného účtovného  </a:t>
            </a:r>
            <a:r>
              <a:rPr sz="705" dirty="0">
                <a:latin typeface="Arial Narrow"/>
                <a:cs typeface="Arial Narrow"/>
              </a:rPr>
              <a:t>obdobia, </a:t>
            </a:r>
            <a:r>
              <a:rPr sz="705" spc="-3" dirty="0">
                <a:latin typeface="Arial Narrow"/>
                <a:cs typeface="Arial Narrow"/>
              </a:rPr>
              <a:t>ich </a:t>
            </a:r>
            <a:r>
              <a:rPr sz="705" dirty="0">
                <a:latin typeface="Arial Narrow"/>
                <a:cs typeface="Arial Narrow"/>
              </a:rPr>
              <a:t>tvorba, </a:t>
            </a:r>
            <a:r>
              <a:rPr sz="705" spc="-3" dirty="0">
                <a:latin typeface="Arial Narrow"/>
                <a:cs typeface="Arial Narrow"/>
              </a:rPr>
              <a:t>zníženie, použitie alebo zrušenie </a:t>
            </a:r>
            <a:r>
              <a:rPr sz="705" dirty="0">
                <a:latin typeface="Arial Narrow"/>
                <a:cs typeface="Arial Narrow"/>
              </a:rPr>
              <a:t>počas bežného </a:t>
            </a:r>
            <a:r>
              <a:rPr sz="705" spc="-3" dirty="0">
                <a:latin typeface="Arial Narrow"/>
                <a:cs typeface="Arial Narrow"/>
              </a:rPr>
              <a:t>účtovného </a:t>
            </a:r>
            <a:r>
              <a:rPr sz="705" dirty="0">
                <a:latin typeface="Arial Narrow"/>
                <a:cs typeface="Arial Narrow"/>
              </a:rPr>
              <a:t>obdobia a </a:t>
            </a:r>
            <a:r>
              <a:rPr sz="705" spc="-3" dirty="0">
                <a:latin typeface="Arial Narrow"/>
                <a:cs typeface="Arial Narrow"/>
              </a:rPr>
              <a:t>zostatok </a:t>
            </a:r>
            <a:r>
              <a:rPr sz="705" dirty="0">
                <a:latin typeface="Arial Narrow"/>
                <a:cs typeface="Arial Narrow"/>
              </a:rPr>
              <a:t>rezervy na konci  bežného </a:t>
            </a:r>
            <a:r>
              <a:rPr sz="705" spc="-3" dirty="0">
                <a:latin typeface="Arial Narrow"/>
                <a:cs typeface="Arial Narrow"/>
              </a:rPr>
              <a:t>účtovného </a:t>
            </a:r>
            <a:r>
              <a:rPr sz="705" dirty="0">
                <a:latin typeface="Arial Narrow"/>
                <a:cs typeface="Arial Narrow"/>
              </a:rPr>
              <a:t>obdobia, pričom </a:t>
            </a:r>
            <a:r>
              <a:rPr sz="705" spc="-3" dirty="0">
                <a:latin typeface="Arial Narrow"/>
                <a:cs typeface="Arial Narrow"/>
              </a:rPr>
              <a:t>sa </a:t>
            </a:r>
            <a:r>
              <a:rPr sz="705" dirty="0">
                <a:latin typeface="Arial Narrow"/>
                <a:cs typeface="Arial Narrow"/>
              </a:rPr>
              <a:t>uvedie predpokladaný rok </a:t>
            </a:r>
            <a:r>
              <a:rPr sz="705" spc="-3" dirty="0">
                <a:latin typeface="Arial Narrow"/>
                <a:cs typeface="Arial Narrow"/>
              </a:rPr>
              <a:t>použitia</a:t>
            </a:r>
            <a:r>
              <a:rPr sz="705" spc="-77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rezervy,</a:t>
            </a:r>
            <a:endParaRPr sz="705">
              <a:latin typeface="Arial Narrow"/>
              <a:cs typeface="Arial Narrow"/>
            </a:endParaRPr>
          </a:p>
          <a:p>
            <a:pPr marR="214608" algn="ctr">
              <a:spcBef>
                <a:spcPts val="353"/>
              </a:spcBef>
            </a:pPr>
            <a:r>
              <a:rPr sz="705" b="1" dirty="0">
                <a:latin typeface="Arial Narrow"/>
                <a:cs typeface="Arial Narrow"/>
              </a:rPr>
              <a:t>Účtovná </a:t>
            </a:r>
            <a:r>
              <a:rPr sz="705" b="1" spc="-3" dirty="0">
                <a:latin typeface="Arial Narrow"/>
                <a:cs typeface="Arial Narrow"/>
              </a:rPr>
              <a:t>jednotka tvorila </a:t>
            </a:r>
            <a:r>
              <a:rPr sz="705" b="1" dirty="0">
                <a:latin typeface="Arial Narrow"/>
                <a:cs typeface="Arial Narrow"/>
              </a:rPr>
              <a:t>k </a:t>
            </a:r>
            <a:r>
              <a:rPr sz="705" b="1" spc="-3" dirty="0">
                <a:latin typeface="Arial Narrow"/>
                <a:cs typeface="Arial Narrow"/>
              </a:rPr>
              <a:t>31.12.2016 </a:t>
            </a:r>
            <a:r>
              <a:rPr sz="705" b="1" dirty="0">
                <a:latin typeface="Arial Narrow"/>
                <a:cs typeface="Arial Narrow"/>
              </a:rPr>
              <a:t>rezervu </a:t>
            </a:r>
            <a:r>
              <a:rPr sz="705" b="1" spc="-3" dirty="0">
                <a:latin typeface="Arial Narrow"/>
                <a:cs typeface="Arial Narrow"/>
              </a:rPr>
              <a:t>/krátkodobú/ </a:t>
            </a:r>
            <a:r>
              <a:rPr sz="705" b="1" dirty="0">
                <a:latin typeface="Arial Narrow"/>
                <a:cs typeface="Arial Narrow"/>
              </a:rPr>
              <a:t>na účtovnú závierku </a:t>
            </a:r>
            <a:r>
              <a:rPr sz="705" b="1" spc="-3" dirty="0">
                <a:latin typeface="Arial Narrow"/>
                <a:cs typeface="Arial Narrow"/>
              </a:rPr>
              <a:t>vo </a:t>
            </a:r>
            <a:r>
              <a:rPr sz="705" b="1" dirty="0">
                <a:latin typeface="Arial Narrow"/>
                <a:cs typeface="Arial Narrow"/>
              </a:rPr>
              <a:t>výške </a:t>
            </a:r>
            <a:r>
              <a:rPr sz="705" b="1" spc="-3" dirty="0">
                <a:latin typeface="Arial Narrow"/>
                <a:cs typeface="Arial Narrow"/>
              </a:rPr>
              <a:t>0,-</a:t>
            </a:r>
            <a:r>
              <a:rPr sz="705" b="1" spc="-26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Eur</a:t>
            </a:r>
            <a:endParaRPr sz="705">
              <a:latin typeface="Arial Narrow"/>
              <a:cs typeface="Arial Narrow"/>
            </a:endParaRPr>
          </a:p>
          <a:p>
            <a:pPr marL="301347" marR="4887" indent="-146601" algn="just">
              <a:lnSpc>
                <a:spcPts val="814"/>
              </a:lnSpc>
              <a:spcBef>
                <a:spcPts val="391"/>
              </a:spcBef>
            </a:pPr>
            <a:r>
              <a:rPr sz="705" spc="-3" dirty="0">
                <a:latin typeface="Arial Narrow"/>
                <a:cs typeface="Arial Narrow"/>
              </a:rPr>
              <a:t>b)údaje </a:t>
            </a:r>
            <a:r>
              <a:rPr sz="705" dirty="0">
                <a:latin typeface="Arial Narrow"/>
                <a:cs typeface="Arial Narrow"/>
              </a:rPr>
              <a:t>o </a:t>
            </a:r>
            <a:r>
              <a:rPr sz="705" spc="-3" dirty="0">
                <a:latin typeface="Arial Narrow"/>
                <a:cs typeface="Arial Narrow"/>
              </a:rPr>
              <a:t>významných </a:t>
            </a:r>
            <a:r>
              <a:rPr sz="705" dirty="0">
                <a:latin typeface="Arial Narrow"/>
                <a:cs typeface="Arial Narrow"/>
              </a:rPr>
              <a:t>položkách na </a:t>
            </a:r>
            <a:r>
              <a:rPr sz="705" spc="-3" dirty="0">
                <a:latin typeface="Arial Narrow"/>
                <a:cs typeface="Arial Narrow"/>
              </a:rPr>
              <a:t>účtoch 325 </a:t>
            </a:r>
            <a:r>
              <a:rPr sz="705" dirty="0">
                <a:latin typeface="Arial Narrow"/>
                <a:cs typeface="Arial Narrow"/>
              </a:rPr>
              <a:t>- </a:t>
            </a:r>
            <a:r>
              <a:rPr sz="705" spc="-3" dirty="0">
                <a:latin typeface="Arial Narrow"/>
                <a:cs typeface="Arial Narrow"/>
              </a:rPr>
              <a:t>Ostatné záväzky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3" dirty="0">
                <a:latin typeface="Arial Narrow"/>
                <a:cs typeface="Arial Narrow"/>
              </a:rPr>
              <a:t>379 </a:t>
            </a:r>
            <a:r>
              <a:rPr sz="705" dirty="0">
                <a:latin typeface="Arial Narrow"/>
                <a:cs typeface="Arial Narrow"/>
              </a:rPr>
              <a:t>– </a:t>
            </a:r>
            <a:r>
              <a:rPr sz="705" spc="-3" dirty="0">
                <a:latin typeface="Arial Narrow"/>
                <a:cs typeface="Arial Narrow"/>
              </a:rPr>
              <a:t>Iné </a:t>
            </a:r>
            <a:r>
              <a:rPr sz="705" dirty="0">
                <a:latin typeface="Arial Narrow"/>
                <a:cs typeface="Arial Narrow"/>
              </a:rPr>
              <a:t>záväzky; </a:t>
            </a:r>
            <a:r>
              <a:rPr sz="705" spc="-3" dirty="0">
                <a:latin typeface="Arial Narrow"/>
                <a:cs typeface="Arial Narrow"/>
              </a:rPr>
              <a:t>uvádza sa začiatočný stav,  </a:t>
            </a:r>
            <a:r>
              <a:rPr sz="705" dirty="0">
                <a:latin typeface="Arial Narrow"/>
                <a:cs typeface="Arial Narrow"/>
              </a:rPr>
              <a:t>prírastky, </a:t>
            </a:r>
            <a:r>
              <a:rPr sz="705" spc="-3" dirty="0">
                <a:latin typeface="Arial Narrow"/>
                <a:cs typeface="Arial Narrow"/>
              </a:rPr>
              <a:t>úbytky </a:t>
            </a:r>
            <a:r>
              <a:rPr sz="705" dirty="0">
                <a:latin typeface="Arial Narrow"/>
                <a:cs typeface="Arial Narrow"/>
              </a:rPr>
              <a:t>a konečný </a:t>
            </a:r>
            <a:r>
              <a:rPr sz="705" spc="-3" dirty="0">
                <a:latin typeface="Arial Narrow"/>
                <a:cs typeface="Arial Narrow"/>
              </a:rPr>
              <a:t>zostatok </a:t>
            </a:r>
            <a:r>
              <a:rPr sz="705" dirty="0">
                <a:latin typeface="Arial Narrow"/>
                <a:cs typeface="Arial Narrow"/>
              </a:rPr>
              <a:t>podľa </a:t>
            </a:r>
            <a:r>
              <a:rPr sz="705" spc="-3" dirty="0">
                <a:latin typeface="Arial Narrow"/>
                <a:cs typeface="Arial Narrow"/>
              </a:rPr>
              <a:t>jednotlivých </a:t>
            </a:r>
            <a:r>
              <a:rPr sz="705" dirty="0">
                <a:latin typeface="Arial Narrow"/>
                <a:cs typeface="Arial Narrow"/>
              </a:rPr>
              <a:t>druhov</a:t>
            </a:r>
            <a:r>
              <a:rPr sz="705" spc="109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záväzkov,</a:t>
            </a:r>
            <a:endParaRPr sz="705">
              <a:latin typeface="Arial Narrow"/>
              <a:cs typeface="Arial Narrow"/>
            </a:endParaRPr>
          </a:p>
          <a:p>
            <a:pPr marL="154746">
              <a:spcBef>
                <a:spcPts val="317"/>
              </a:spcBef>
            </a:pPr>
            <a:r>
              <a:rPr sz="705" dirty="0">
                <a:latin typeface="Arial Narrow"/>
                <a:cs typeface="Arial Narrow"/>
              </a:rPr>
              <a:t>c)prehľad  o výške </a:t>
            </a:r>
            <a:r>
              <a:rPr sz="705" spc="-3" dirty="0">
                <a:latin typeface="Arial Narrow"/>
                <a:cs typeface="Arial Narrow"/>
              </a:rPr>
              <a:t>záväzkov do lehoty splatnosti </a:t>
            </a:r>
            <a:r>
              <a:rPr sz="705" dirty="0">
                <a:latin typeface="Arial Narrow"/>
                <a:cs typeface="Arial Narrow"/>
              </a:rPr>
              <a:t>a po </a:t>
            </a:r>
            <a:r>
              <a:rPr sz="705" spc="-3" dirty="0">
                <a:latin typeface="Arial Narrow"/>
                <a:cs typeface="Arial Narrow"/>
              </a:rPr>
              <a:t>lehote</a:t>
            </a:r>
            <a:r>
              <a:rPr sz="705" spc="-13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splatnosti,</a:t>
            </a:r>
            <a:endParaRPr sz="705">
              <a:latin typeface="Arial Narrow"/>
              <a:cs typeface="Arial Narrow"/>
            </a:endParaRPr>
          </a:p>
          <a:p>
            <a:pPr marL="82260" indent="-74115">
              <a:spcBef>
                <a:spcPts val="353"/>
              </a:spcBef>
              <a:buAutoNum type="alphaLcParenR" startAt="4"/>
              <a:tabLst>
                <a:tab pos="94476" algn="l"/>
              </a:tabLst>
            </a:pPr>
            <a:r>
              <a:rPr sz="705" dirty="0">
                <a:latin typeface="Arial Narrow"/>
                <a:cs typeface="Arial Narrow"/>
              </a:rPr>
              <a:t>prehľad o výške </a:t>
            </a:r>
            <a:r>
              <a:rPr sz="705" spc="-3" dirty="0">
                <a:latin typeface="Arial Narrow"/>
                <a:cs typeface="Arial Narrow"/>
              </a:rPr>
              <a:t>záväzkov </a:t>
            </a:r>
            <a:r>
              <a:rPr sz="705" dirty="0">
                <a:latin typeface="Arial Narrow"/>
                <a:cs typeface="Arial Narrow"/>
              </a:rPr>
              <a:t>podľa </a:t>
            </a:r>
            <a:r>
              <a:rPr sz="705" spc="-3" dirty="0">
                <a:latin typeface="Arial Narrow"/>
                <a:cs typeface="Arial Narrow"/>
              </a:rPr>
              <a:t>zostatkovej doby splatnosti </a:t>
            </a:r>
            <a:r>
              <a:rPr sz="705" dirty="0">
                <a:latin typeface="Arial Narrow"/>
                <a:cs typeface="Arial Narrow"/>
              </a:rPr>
              <a:t>v členení podľa </a:t>
            </a:r>
            <a:r>
              <a:rPr sz="705" spc="-3" dirty="0">
                <a:latin typeface="Arial Narrow"/>
                <a:cs typeface="Arial Narrow"/>
              </a:rPr>
              <a:t>položiek</a:t>
            </a:r>
            <a:r>
              <a:rPr sz="705" spc="-48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súvahy</a:t>
            </a:r>
            <a:endParaRPr sz="705">
              <a:latin typeface="Arial Narrow"/>
              <a:cs typeface="Arial Narrow"/>
            </a:endParaRPr>
          </a:p>
          <a:p>
            <a:pPr marL="82260" marR="3258" indent="-74115">
              <a:lnSpc>
                <a:spcPts val="802"/>
              </a:lnSpc>
              <a:spcBef>
                <a:spcPts val="417"/>
              </a:spcBef>
              <a:buAutoNum type="alphaLcParenR" startAt="4"/>
              <a:tabLst>
                <a:tab pos="98141" algn="l"/>
              </a:tabLst>
            </a:pPr>
            <a:r>
              <a:rPr sz="705" dirty="0">
                <a:latin typeface="Arial Narrow"/>
                <a:cs typeface="Arial Narrow"/>
              </a:rPr>
              <a:t>prehľad o </a:t>
            </a:r>
            <a:r>
              <a:rPr sz="705" spc="-3" dirty="0">
                <a:latin typeface="Arial Narrow"/>
                <a:cs typeface="Arial Narrow"/>
              </a:rPr>
              <a:t>záväzkoch zo sociálneho fondu; uvádza sa začiatočný stav, tvorba </a:t>
            </a:r>
            <a:r>
              <a:rPr sz="705" dirty="0">
                <a:latin typeface="Arial Narrow"/>
                <a:cs typeface="Arial Narrow"/>
              </a:rPr>
              <a:t>a čerpanie </a:t>
            </a:r>
            <a:r>
              <a:rPr sz="705" spc="-3" dirty="0">
                <a:latin typeface="Arial Narrow"/>
                <a:cs typeface="Arial Narrow"/>
              </a:rPr>
              <a:t>sociálneho fondu </a:t>
            </a:r>
            <a:r>
              <a:rPr sz="705" dirty="0">
                <a:latin typeface="Arial Narrow"/>
                <a:cs typeface="Arial Narrow"/>
              </a:rPr>
              <a:t>počas účtovného  obdobia a </a:t>
            </a:r>
            <a:r>
              <a:rPr sz="705" spc="-3" dirty="0">
                <a:latin typeface="Arial Narrow"/>
                <a:cs typeface="Arial Narrow"/>
              </a:rPr>
              <a:t>zostatok </a:t>
            </a:r>
            <a:r>
              <a:rPr sz="705" dirty="0">
                <a:latin typeface="Arial Narrow"/>
                <a:cs typeface="Arial Narrow"/>
              </a:rPr>
              <a:t>na konci účtovného</a:t>
            </a:r>
            <a:r>
              <a:rPr sz="705" spc="-96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obdobia,</a:t>
            </a:r>
            <a:endParaRPr sz="705">
              <a:latin typeface="Arial Narrow"/>
              <a:cs typeface="Arial Narrow"/>
            </a:endParaRPr>
          </a:p>
          <a:p>
            <a:pPr marL="82260" marR="4887" indent="-74115" algn="just">
              <a:lnSpc>
                <a:spcPct val="95500"/>
              </a:lnSpc>
              <a:spcBef>
                <a:spcPts val="372"/>
              </a:spcBef>
              <a:buAutoNum type="alphaLcParenR" startAt="4"/>
              <a:tabLst>
                <a:tab pos="80631" algn="l"/>
              </a:tabLst>
            </a:pPr>
            <a:r>
              <a:rPr sz="705" dirty="0">
                <a:latin typeface="Arial Narrow"/>
                <a:cs typeface="Arial Narrow"/>
              </a:rPr>
              <a:t>prehľad o </a:t>
            </a:r>
            <a:r>
              <a:rPr sz="705" spc="-3" dirty="0">
                <a:latin typeface="Arial Narrow"/>
                <a:cs typeface="Arial Narrow"/>
              </a:rPr>
              <a:t>bankových </a:t>
            </a:r>
            <a:r>
              <a:rPr sz="705" dirty="0">
                <a:latin typeface="Arial Narrow"/>
                <a:cs typeface="Arial Narrow"/>
              </a:rPr>
              <a:t>úveroch, </a:t>
            </a:r>
            <a:r>
              <a:rPr sz="705" spc="-3" dirty="0">
                <a:latin typeface="Arial Narrow"/>
                <a:cs typeface="Arial Narrow"/>
              </a:rPr>
              <a:t>pôžičkách </a:t>
            </a:r>
            <a:r>
              <a:rPr sz="705" dirty="0">
                <a:latin typeface="Arial Narrow"/>
                <a:cs typeface="Arial Narrow"/>
              </a:rPr>
              <a:t>a návratných </a:t>
            </a:r>
            <a:r>
              <a:rPr sz="705" spc="-3" dirty="0">
                <a:latin typeface="Arial Narrow"/>
                <a:cs typeface="Arial Narrow"/>
              </a:rPr>
              <a:t>finančných výpomociach </a:t>
            </a:r>
            <a:r>
              <a:rPr sz="705" dirty="0">
                <a:latin typeface="Arial Narrow"/>
                <a:cs typeface="Arial Narrow"/>
              </a:rPr>
              <a:t>s </a:t>
            </a:r>
            <a:r>
              <a:rPr sz="705" spc="-3" dirty="0">
                <a:latin typeface="Arial Narrow"/>
                <a:cs typeface="Arial Narrow"/>
              </a:rPr>
              <a:t>uvedením meny, </a:t>
            </a:r>
            <a:r>
              <a:rPr sz="705" dirty="0">
                <a:latin typeface="Arial Narrow"/>
                <a:cs typeface="Arial Narrow"/>
              </a:rPr>
              <a:t>v ktorej </a:t>
            </a:r>
            <a:r>
              <a:rPr sz="705" spc="-3" dirty="0">
                <a:latin typeface="Arial Narrow"/>
                <a:cs typeface="Arial Narrow"/>
              </a:rPr>
              <a:t>boli poskytnuté,  </a:t>
            </a:r>
            <a:r>
              <a:rPr sz="705" dirty="0">
                <a:latin typeface="Arial Narrow"/>
                <a:cs typeface="Arial Narrow"/>
              </a:rPr>
              <a:t>druhu, hodnoty v </a:t>
            </a:r>
            <a:r>
              <a:rPr sz="705" spc="-3" dirty="0">
                <a:latin typeface="Arial Narrow"/>
                <a:cs typeface="Arial Narrow"/>
              </a:rPr>
              <a:t>cudzej mene </a:t>
            </a:r>
            <a:r>
              <a:rPr sz="705" dirty="0">
                <a:latin typeface="Arial Narrow"/>
                <a:cs typeface="Arial Narrow"/>
              </a:rPr>
              <a:t>a hodnoty v eurách ku dňu, ku ktorému </a:t>
            </a:r>
            <a:r>
              <a:rPr sz="705" spc="-3" dirty="0">
                <a:latin typeface="Arial Narrow"/>
                <a:cs typeface="Arial Narrow"/>
              </a:rPr>
              <a:t>sa zostavuje účtovná </a:t>
            </a:r>
            <a:r>
              <a:rPr sz="705" dirty="0">
                <a:latin typeface="Arial Narrow"/>
                <a:cs typeface="Arial Narrow"/>
              </a:rPr>
              <a:t>závierka, výšky </a:t>
            </a:r>
            <a:r>
              <a:rPr sz="705" spc="-3" dirty="0">
                <a:latin typeface="Arial Narrow"/>
                <a:cs typeface="Arial Narrow"/>
              </a:rPr>
              <a:t>úroku, splatnosti 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3" dirty="0">
                <a:latin typeface="Arial Narrow"/>
                <a:cs typeface="Arial Narrow"/>
              </a:rPr>
              <a:t>formy</a:t>
            </a:r>
            <a:r>
              <a:rPr sz="705" spc="-35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zabezpečenia,</a:t>
            </a:r>
            <a:endParaRPr sz="705">
              <a:latin typeface="Arial Narrow"/>
              <a:cs typeface="Arial Narrow"/>
            </a:endParaRPr>
          </a:p>
          <a:p>
            <a:pPr marL="94069" indent="-85925">
              <a:spcBef>
                <a:spcPts val="337"/>
              </a:spcBef>
              <a:buAutoNum type="alphaLcParenR" startAt="4"/>
              <a:tabLst>
                <a:tab pos="94476" algn="l"/>
              </a:tabLst>
            </a:pPr>
            <a:r>
              <a:rPr sz="705" dirty="0">
                <a:latin typeface="Arial Narrow"/>
                <a:cs typeface="Arial Narrow"/>
              </a:rPr>
              <a:t>prehľad o </a:t>
            </a:r>
            <a:r>
              <a:rPr sz="705" spc="-3" dirty="0">
                <a:latin typeface="Arial Narrow"/>
                <a:cs typeface="Arial Narrow"/>
              </a:rPr>
              <a:t>významných </a:t>
            </a:r>
            <a:r>
              <a:rPr sz="705" dirty="0">
                <a:latin typeface="Arial Narrow"/>
                <a:cs typeface="Arial Narrow"/>
              </a:rPr>
              <a:t>položkách </a:t>
            </a:r>
            <a:r>
              <a:rPr sz="705" spc="-3" dirty="0">
                <a:latin typeface="Arial Narrow"/>
                <a:cs typeface="Arial Narrow"/>
              </a:rPr>
              <a:t>časového rozlíšenia </a:t>
            </a:r>
            <a:r>
              <a:rPr sz="705" dirty="0">
                <a:latin typeface="Arial Narrow"/>
                <a:cs typeface="Arial Narrow"/>
              </a:rPr>
              <a:t>výdavkov budúcich</a:t>
            </a:r>
            <a:r>
              <a:rPr sz="705" spc="-38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období.</a:t>
            </a:r>
            <a:endParaRPr sz="705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641">
              <a:latin typeface="Times New Roman"/>
              <a:cs typeface="Times New Roman"/>
            </a:endParaRPr>
          </a:p>
          <a:p>
            <a:pPr marL="8145"/>
            <a:r>
              <a:rPr sz="705" dirty="0">
                <a:latin typeface="Arial Narrow"/>
                <a:cs typeface="Arial Narrow"/>
              </a:rPr>
              <a:t>(15) Prehľad o </a:t>
            </a:r>
            <a:r>
              <a:rPr sz="705" spc="-3" dirty="0">
                <a:latin typeface="Arial Narrow"/>
                <a:cs typeface="Arial Narrow"/>
              </a:rPr>
              <a:t>významných </a:t>
            </a:r>
            <a:r>
              <a:rPr sz="705" dirty="0">
                <a:latin typeface="Arial Narrow"/>
                <a:cs typeface="Arial Narrow"/>
              </a:rPr>
              <a:t>položkách </a:t>
            </a:r>
            <a:r>
              <a:rPr sz="705" spc="-3" dirty="0">
                <a:latin typeface="Arial Narrow"/>
                <a:cs typeface="Arial Narrow"/>
              </a:rPr>
              <a:t>výnosov </a:t>
            </a:r>
            <a:r>
              <a:rPr sz="705" dirty="0">
                <a:latin typeface="Arial Narrow"/>
                <a:cs typeface="Arial Narrow"/>
              </a:rPr>
              <a:t>budúcich období v členení </a:t>
            </a:r>
            <a:r>
              <a:rPr sz="705" spc="-3" dirty="0">
                <a:latin typeface="Arial Narrow"/>
                <a:cs typeface="Arial Narrow"/>
              </a:rPr>
              <a:t>najmä</a:t>
            </a:r>
            <a:r>
              <a:rPr sz="705" spc="-73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na</a:t>
            </a:r>
            <a:endParaRPr sz="705">
              <a:latin typeface="Arial Narrow"/>
              <a:cs typeface="Arial Narrow"/>
            </a:endParaRPr>
          </a:p>
          <a:p>
            <a:pPr marL="94069" indent="-85925">
              <a:spcBef>
                <a:spcPts val="353"/>
              </a:spcBef>
              <a:buAutoNum type="alphaLcParenR"/>
              <a:tabLst>
                <a:tab pos="94476" algn="l"/>
              </a:tabLst>
            </a:pPr>
            <a:r>
              <a:rPr sz="705" spc="-3" dirty="0">
                <a:latin typeface="Arial Narrow"/>
                <a:cs typeface="Arial Narrow"/>
              </a:rPr>
              <a:t>zostatkovú </a:t>
            </a:r>
            <a:r>
              <a:rPr sz="705" dirty="0">
                <a:latin typeface="Arial Narrow"/>
                <a:cs typeface="Arial Narrow"/>
              </a:rPr>
              <a:t>hodnotu </a:t>
            </a:r>
            <a:r>
              <a:rPr sz="705" spc="-3" dirty="0">
                <a:latin typeface="Arial Narrow"/>
                <a:cs typeface="Arial Narrow"/>
              </a:rPr>
              <a:t>bezodplatne nadobudnutého dlhodobého</a:t>
            </a:r>
            <a:r>
              <a:rPr sz="705" spc="19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majetku,</a:t>
            </a:r>
            <a:endParaRPr sz="705">
              <a:latin typeface="Arial Narrow"/>
              <a:cs typeface="Arial Narrow"/>
            </a:endParaRPr>
          </a:p>
          <a:p>
            <a:pPr marL="94069" indent="-85925">
              <a:spcBef>
                <a:spcPts val="337"/>
              </a:spcBef>
              <a:buAutoNum type="alphaLcParenR"/>
              <a:tabLst>
                <a:tab pos="94476" algn="l"/>
              </a:tabLst>
            </a:pPr>
            <a:r>
              <a:rPr sz="705" spc="-3" dirty="0">
                <a:latin typeface="Arial Narrow"/>
                <a:cs typeface="Arial Narrow"/>
              </a:rPr>
              <a:t>zostatkovú </a:t>
            </a:r>
            <a:r>
              <a:rPr sz="705" dirty="0">
                <a:latin typeface="Arial Narrow"/>
                <a:cs typeface="Arial Narrow"/>
              </a:rPr>
              <a:t>hodnotu </a:t>
            </a:r>
            <a:r>
              <a:rPr sz="705" spc="-3" dirty="0">
                <a:latin typeface="Arial Narrow"/>
                <a:cs typeface="Arial Narrow"/>
              </a:rPr>
              <a:t>dlhodobého majetku obstaraného </a:t>
            </a:r>
            <a:r>
              <a:rPr sz="705" dirty="0">
                <a:latin typeface="Arial Narrow"/>
                <a:cs typeface="Arial Narrow"/>
              </a:rPr>
              <a:t>z</a:t>
            </a:r>
            <a:r>
              <a:rPr sz="705" spc="-10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dotácie,</a:t>
            </a:r>
            <a:endParaRPr sz="705">
              <a:latin typeface="Arial Narrow"/>
              <a:cs typeface="Arial Narrow"/>
            </a:endParaRPr>
          </a:p>
          <a:p>
            <a:pPr marL="89997" indent="-81852">
              <a:spcBef>
                <a:spcPts val="353"/>
              </a:spcBef>
              <a:buAutoNum type="alphaLcParenR"/>
              <a:tabLst>
                <a:tab pos="90404" algn="l"/>
              </a:tabLst>
            </a:pPr>
            <a:r>
              <a:rPr sz="705" spc="-3" dirty="0">
                <a:latin typeface="Arial Narrow"/>
                <a:cs typeface="Arial Narrow"/>
              </a:rPr>
              <a:t>zostatok nepoužitej dotácie alebo</a:t>
            </a:r>
            <a:r>
              <a:rPr sz="705" spc="-19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grantu,</a:t>
            </a:r>
            <a:endParaRPr sz="705">
              <a:latin typeface="Arial Narrow"/>
              <a:cs typeface="Arial Narrow"/>
            </a:endParaRPr>
          </a:p>
          <a:p>
            <a:pPr marL="94069" indent="-85925">
              <a:spcBef>
                <a:spcPts val="337"/>
              </a:spcBef>
              <a:buAutoNum type="alphaLcParenR"/>
              <a:tabLst>
                <a:tab pos="94476" algn="l"/>
              </a:tabLst>
            </a:pPr>
            <a:r>
              <a:rPr sz="705" spc="-3" dirty="0">
                <a:latin typeface="Arial Narrow"/>
                <a:cs typeface="Arial Narrow"/>
              </a:rPr>
              <a:t>zostatok nepoužitej časti podielu </a:t>
            </a:r>
            <a:r>
              <a:rPr sz="705" dirty="0">
                <a:latin typeface="Arial Narrow"/>
                <a:cs typeface="Arial Narrow"/>
              </a:rPr>
              <a:t>zaplatenej</a:t>
            </a:r>
            <a:r>
              <a:rPr sz="705" spc="-32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dane,</a:t>
            </a:r>
            <a:endParaRPr sz="705">
              <a:latin typeface="Arial Narrow"/>
              <a:cs typeface="Arial Narrow"/>
            </a:endParaRPr>
          </a:p>
          <a:p>
            <a:pPr marL="94069" indent="-85925">
              <a:spcBef>
                <a:spcPts val="353"/>
              </a:spcBef>
              <a:buAutoNum type="alphaLcParenR"/>
              <a:tabLst>
                <a:tab pos="94476" algn="l"/>
              </a:tabLst>
            </a:pPr>
            <a:r>
              <a:rPr sz="705" spc="-3" dirty="0">
                <a:latin typeface="Arial Narrow"/>
                <a:cs typeface="Arial Narrow"/>
              </a:rPr>
              <a:t>zostatkovú </a:t>
            </a:r>
            <a:r>
              <a:rPr sz="705" dirty="0">
                <a:latin typeface="Arial Narrow"/>
                <a:cs typeface="Arial Narrow"/>
              </a:rPr>
              <a:t>hodnotu </a:t>
            </a:r>
            <a:r>
              <a:rPr sz="705" spc="-3" dirty="0">
                <a:latin typeface="Arial Narrow"/>
                <a:cs typeface="Arial Narrow"/>
              </a:rPr>
              <a:t>dlhodobého majetku obstaraného </a:t>
            </a:r>
            <a:r>
              <a:rPr sz="705" dirty="0">
                <a:latin typeface="Arial Narrow"/>
                <a:cs typeface="Arial Narrow"/>
              </a:rPr>
              <a:t>z podielu </a:t>
            </a:r>
            <a:r>
              <a:rPr sz="705" spc="-3" dirty="0">
                <a:latin typeface="Arial Narrow"/>
                <a:cs typeface="Arial Narrow"/>
              </a:rPr>
              <a:t>zaplatenej</a:t>
            </a:r>
            <a:r>
              <a:rPr sz="705" spc="10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dane.</a:t>
            </a:r>
            <a:endParaRPr sz="705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641">
              <a:latin typeface="Times New Roman"/>
              <a:cs typeface="Times New Roman"/>
            </a:endParaRPr>
          </a:p>
          <a:p>
            <a:pPr marL="8145"/>
            <a:r>
              <a:rPr sz="705" dirty="0">
                <a:latin typeface="Arial Narrow"/>
                <a:cs typeface="Arial Narrow"/>
              </a:rPr>
              <a:t>(16) </a:t>
            </a:r>
            <a:r>
              <a:rPr sz="705" spc="-3" dirty="0">
                <a:latin typeface="Arial Narrow"/>
                <a:cs typeface="Arial Narrow"/>
              </a:rPr>
              <a:t>Údaje </a:t>
            </a:r>
            <a:r>
              <a:rPr sz="705" dirty="0">
                <a:latin typeface="Arial Narrow"/>
                <a:cs typeface="Arial Narrow"/>
              </a:rPr>
              <a:t>o </a:t>
            </a:r>
            <a:r>
              <a:rPr sz="705" spc="-3" dirty="0">
                <a:latin typeface="Arial Narrow"/>
                <a:cs typeface="Arial Narrow"/>
              </a:rPr>
              <a:t>majetku </a:t>
            </a:r>
            <a:r>
              <a:rPr sz="705" dirty="0">
                <a:latin typeface="Arial Narrow"/>
                <a:cs typeface="Arial Narrow"/>
              </a:rPr>
              <a:t>prenajatom </a:t>
            </a:r>
            <a:r>
              <a:rPr sz="705" spc="-3" dirty="0">
                <a:latin typeface="Arial Narrow"/>
                <a:cs typeface="Arial Narrow"/>
              </a:rPr>
              <a:t>formou finančného </a:t>
            </a:r>
            <a:r>
              <a:rPr sz="705" dirty="0">
                <a:latin typeface="Arial Narrow"/>
                <a:cs typeface="Arial Narrow"/>
              </a:rPr>
              <a:t>prenájmu, a </a:t>
            </a:r>
            <a:r>
              <a:rPr sz="705" spc="-6" dirty="0">
                <a:latin typeface="Arial Narrow"/>
                <a:cs typeface="Arial Narrow"/>
              </a:rPr>
              <a:t>to</a:t>
            </a:r>
            <a:endParaRPr sz="705">
              <a:latin typeface="Arial Narrow"/>
              <a:cs typeface="Arial Narrow"/>
            </a:endParaRPr>
          </a:p>
          <a:p>
            <a:pPr marL="94069" indent="-85925">
              <a:spcBef>
                <a:spcPts val="337"/>
              </a:spcBef>
              <a:buAutoNum type="alphaLcParenR"/>
              <a:tabLst>
                <a:tab pos="94476" algn="l"/>
              </a:tabLst>
            </a:pPr>
            <a:r>
              <a:rPr sz="705" spc="-3" dirty="0">
                <a:latin typeface="Arial Narrow"/>
                <a:cs typeface="Arial Narrow"/>
              </a:rPr>
              <a:t>celková suma dohodnutých platieb </a:t>
            </a:r>
            <a:r>
              <a:rPr sz="705" dirty="0">
                <a:latin typeface="Arial Narrow"/>
                <a:cs typeface="Arial Narrow"/>
              </a:rPr>
              <a:t>ku dňu, ku ktorému </a:t>
            </a:r>
            <a:r>
              <a:rPr sz="705" spc="-3" dirty="0">
                <a:latin typeface="Arial Narrow"/>
                <a:cs typeface="Arial Narrow"/>
              </a:rPr>
              <a:t>sa zostavuje účtovná </a:t>
            </a:r>
            <a:r>
              <a:rPr sz="705" dirty="0">
                <a:latin typeface="Arial Narrow"/>
                <a:cs typeface="Arial Narrow"/>
              </a:rPr>
              <a:t>závierka, v členení na </a:t>
            </a:r>
            <a:r>
              <a:rPr sz="705" spc="-3" dirty="0">
                <a:latin typeface="Arial Narrow"/>
                <a:cs typeface="Arial Narrow"/>
              </a:rPr>
              <a:t>istinu </a:t>
            </a:r>
            <a:r>
              <a:rPr sz="705" dirty="0">
                <a:latin typeface="Arial Narrow"/>
                <a:cs typeface="Arial Narrow"/>
              </a:rPr>
              <a:t>a finančný</a:t>
            </a:r>
            <a:r>
              <a:rPr sz="705" spc="-16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náklad,</a:t>
            </a:r>
            <a:endParaRPr sz="705">
              <a:latin typeface="Arial Narrow"/>
              <a:cs typeface="Arial Narrow"/>
            </a:endParaRPr>
          </a:p>
          <a:p>
            <a:pPr marL="94069" indent="-85925">
              <a:spcBef>
                <a:spcPts val="353"/>
              </a:spcBef>
              <a:buAutoNum type="alphaLcParenR"/>
              <a:tabLst>
                <a:tab pos="94476" algn="l"/>
              </a:tabLst>
            </a:pPr>
            <a:r>
              <a:rPr sz="705" spc="-3" dirty="0">
                <a:latin typeface="Arial Narrow"/>
                <a:cs typeface="Arial Narrow"/>
              </a:rPr>
              <a:t>suma istiny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3" dirty="0">
                <a:latin typeface="Arial Narrow"/>
                <a:cs typeface="Arial Narrow"/>
              </a:rPr>
              <a:t>finančného nákladu </a:t>
            </a:r>
            <a:r>
              <a:rPr sz="705" dirty="0">
                <a:latin typeface="Arial Narrow"/>
                <a:cs typeface="Arial Narrow"/>
              </a:rPr>
              <a:t>podľa </a:t>
            </a:r>
            <a:r>
              <a:rPr sz="705" spc="-3" dirty="0">
                <a:latin typeface="Arial Narrow"/>
                <a:cs typeface="Arial Narrow"/>
              </a:rPr>
              <a:t>doby</a:t>
            </a:r>
            <a:r>
              <a:rPr sz="705" spc="-10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splatnosti</a:t>
            </a:r>
            <a:endParaRPr sz="705">
              <a:latin typeface="Arial Narrow"/>
              <a:cs typeface="Arial Narrow"/>
            </a:endParaRPr>
          </a:p>
          <a:p>
            <a:pPr marL="185695" lvl="1" indent="-79816">
              <a:spcBef>
                <a:spcPts val="337"/>
              </a:spcBef>
              <a:buAutoNum type="arabicPeriod"/>
              <a:tabLst>
                <a:tab pos="186102" algn="l"/>
              </a:tabLst>
            </a:pPr>
            <a:r>
              <a:rPr sz="705" spc="-3" dirty="0">
                <a:latin typeface="Arial Narrow"/>
                <a:cs typeface="Arial Narrow"/>
              </a:rPr>
              <a:t>do jedného </a:t>
            </a:r>
            <a:r>
              <a:rPr sz="705" dirty="0">
                <a:latin typeface="Arial Narrow"/>
                <a:cs typeface="Arial Narrow"/>
              </a:rPr>
              <a:t>roka</a:t>
            </a:r>
            <a:r>
              <a:rPr sz="705" spc="-61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vrátane,</a:t>
            </a:r>
            <a:endParaRPr sz="705">
              <a:latin typeface="Arial Narrow"/>
              <a:cs typeface="Arial Narrow"/>
            </a:endParaRPr>
          </a:p>
          <a:p>
            <a:pPr marL="185695" lvl="1" indent="-79816">
              <a:spcBef>
                <a:spcPts val="353"/>
              </a:spcBef>
              <a:buAutoNum type="arabicPeriod"/>
              <a:tabLst>
                <a:tab pos="186102" algn="l"/>
              </a:tabLst>
            </a:pPr>
            <a:r>
              <a:rPr sz="705" spc="-3" dirty="0">
                <a:latin typeface="Arial Narrow"/>
                <a:cs typeface="Arial Narrow"/>
              </a:rPr>
              <a:t>od jedného </a:t>
            </a:r>
            <a:r>
              <a:rPr sz="705" dirty="0">
                <a:latin typeface="Arial Narrow"/>
                <a:cs typeface="Arial Narrow"/>
              </a:rPr>
              <a:t>roka </a:t>
            </a:r>
            <a:r>
              <a:rPr sz="705" spc="-3" dirty="0">
                <a:latin typeface="Arial Narrow"/>
                <a:cs typeface="Arial Narrow"/>
              </a:rPr>
              <a:t>do piatich </a:t>
            </a:r>
            <a:r>
              <a:rPr sz="705" dirty="0">
                <a:latin typeface="Arial Narrow"/>
                <a:cs typeface="Arial Narrow"/>
              </a:rPr>
              <a:t>rokov</a:t>
            </a:r>
            <a:r>
              <a:rPr sz="705" spc="-48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vrátane,</a:t>
            </a:r>
            <a:endParaRPr sz="705">
              <a:latin typeface="Arial Narrow"/>
              <a:cs typeface="Arial Narrow"/>
            </a:endParaRPr>
          </a:p>
          <a:p>
            <a:pPr marL="189767" lvl="1" indent="-82260">
              <a:spcBef>
                <a:spcPts val="353"/>
              </a:spcBef>
              <a:buAutoNum type="arabicPeriod"/>
              <a:tabLst>
                <a:tab pos="190174" algn="l"/>
              </a:tabLst>
            </a:pPr>
            <a:r>
              <a:rPr sz="705" spc="-3" dirty="0">
                <a:latin typeface="Arial Narrow"/>
                <a:cs typeface="Arial Narrow"/>
              </a:rPr>
              <a:t>viac ako </a:t>
            </a:r>
            <a:r>
              <a:rPr sz="705" dirty="0">
                <a:latin typeface="Arial Narrow"/>
                <a:cs typeface="Arial Narrow"/>
              </a:rPr>
              <a:t>päť</a:t>
            </a:r>
            <a:r>
              <a:rPr sz="705" spc="-45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rokov.</a:t>
            </a:r>
            <a:endParaRPr sz="705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849968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47394" y="6189968"/>
            <a:ext cx="316429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>
              <a:lnSpc>
                <a:spcPts val="718"/>
              </a:lnSpc>
            </a:pPr>
            <a:r>
              <a:rPr sz="641" dirty="0">
                <a:latin typeface="Arial Narrow"/>
                <a:cs typeface="Arial Narrow"/>
              </a:rPr>
              <a:t>Strana</a:t>
            </a:r>
            <a:r>
              <a:rPr sz="641" spc="-58" dirty="0">
                <a:latin typeface="Arial Narrow"/>
                <a:cs typeface="Arial Narrow"/>
              </a:rPr>
              <a:t> </a:t>
            </a:r>
            <a:r>
              <a:rPr sz="641" dirty="0">
                <a:latin typeface="Arial Narrow"/>
                <a:cs typeface="Arial Narrow"/>
              </a:rPr>
              <a:t>10</a:t>
            </a:r>
            <a:endParaRPr sz="641">
              <a:latin typeface="Arial Narrow"/>
              <a:cs typeface="Arial Narrow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480850" y="336547"/>
            <a:ext cx="4172221" cy="583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705" b="1" spc="-6" dirty="0">
                <a:latin typeface="Arial Narrow"/>
                <a:cs typeface="Arial Narrow"/>
              </a:rPr>
              <a:t>Čl.</a:t>
            </a:r>
            <a:r>
              <a:rPr sz="705" b="1" spc="-55" dirty="0">
                <a:latin typeface="Arial Narrow"/>
                <a:cs typeface="Arial Narrow"/>
              </a:rPr>
              <a:t> </a:t>
            </a:r>
            <a:r>
              <a:rPr sz="705" b="1" spc="-6" dirty="0">
                <a:latin typeface="Arial Narrow"/>
                <a:cs typeface="Arial Narrow"/>
              </a:rPr>
              <a:t>IV</a:t>
            </a:r>
            <a:endParaRPr sz="705">
              <a:latin typeface="Arial Narrow"/>
              <a:cs typeface="Arial Narrow"/>
            </a:endParaRPr>
          </a:p>
          <a:p>
            <a:pPr algn="ctr">
              <a:spcBef>
                <a:spcPts val="353"/>
              </a:spcBef>
            </a:pPr>
            <a:r>
              <a:rPr sz="705" b="1" dirty="0">
                <a:latin typeface="Arial Narrow"/>
                <a:cs typeface="Arial Narrow"/>
              </a:rPr>
              <a:t>Informácie, ktoré </a:t>
            </a:r>
            <a:r>
              <a:rPr sz="705" b="1" spc="-3" dirty="0">
                <a:latin typeface="Arial Narrow"/>
                <a:cs typeface="Arial Narrow"/>
              </a:rPr>
              <a:t>dopĺňajú </a:t>
            </a:r>
            <a:r>
              <a:rPr sz="705" b="1" dirty="0">
                <a:latin typeface="Arial Narrow"/>
                <a:cs typeface="Arial Narrow"/>
              </a:rPr>
              <a:t>a vysvetľujú </a:t>
            </a:r>
            <a:r>
              <a:rPr sz="705" b="1" spc="-3" dirty="0">
                <a:latin typeface="Arial Narrow"/>
                <a:cs typeface="Arial Narrow"/>
              </a:rPr>
              <a:t>údaje vo výkaze ziskov </a:t>
            </a:r>
            <a:r>
              <a:rPr sz="705" b="1" dirty="0">
                <a:latin typeface="Arial Narrow"/>
                <a:cs typeface="Arial Narrow"/>
              </a:rPr>
              <a:t>a</a:t>
            </a:r>
            <a:r>
              <a:rPr sz="705" b="1" spc="-35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strát</a:t>
            </a:r>
            <a:endParaRPr sz="705">
              <a:latin typeface="Arial Narrow"/>
              <a:cs typeface="Arial Narrow"/>
            </a:endParaRPr>
          </a:p>
          <a:p>
            <a:pPr marL="8145" marR="4072">
              <a:lnSpc>
                <a:spcPts val="814"/>
              </a:lnSpc>
              <a:spcBef>
                <a:spcPts val="391"/>
              </a:spcBef>
              <a:buAutoNum type="arabicParenBoth"/>
              <a:tabLst>
                <a:tab pos="133569" algn="l"/>
              </a:tabLst>
            </a:pPr>
            <a:r>
              <a:rPr sz="705" spc="-3" dirty="0">
                <a:latin typeface="Arial Narrow"/>
                <a:cs typeface="Arial Narrow"/>
              </a:rPr>
              <a:t>Prehľad tržieb za vlastné výkony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3" dirty="0">
                <a:latin typeface="Arial Narrow"/>
                <a:cs typeface="Arial Narrow"/>
              </a:rPr>
              <a:t>tovar </a:t>
            </a:r>
            <a:r>
              <a:rPr sz="705" dirty="0">
                <a:latin typeface="Arial Narrow"/>
                <a:cs typeface="Arial Narrow"/>
              </a:rPr>
              <a:t>s uvedením </a:t>
            </a:r>
            <a:r>
              <a:rPr sz="705" spc="-3" dirty="0">
                <a:latin typeface="Arial Narrow"/>
                <a:cs typeface="Arial Narrow"/>
              </a:rPr>
              <a:t>ich opisu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3" dirty="0">
                <a:latin typeface="Arial Narrow"/>
                <a:cs typeface="Arial Narrow"/>
              </a:rPr>
              <a:t>vyčíslením </a:t>
            </a:r>
            <a:r>
              <a:rPr sz="705" dirty="0">
                <a:latin typeface="Arial Narrow"/>
                <a:cs typeface="Arial Narrow"/>
              </a:rPr>
              <a:t>hodnoty </a:t>
            </a:r>
            <a:r>
              <a:rPr sz="705" spc="-3" dirty="0">
                <a:latin typeface="Arial Narrow"/>
                <a:cs typeface="Arial Narrow"/>
              </a:rPr>
              <a:t>tržieb </a:t>
            </a:r>
            <a:r>
              <a:rPr sz="705" dirty="0">
                <a:latin typeface="Arial Narrow"/>
                <a:cs typeface="Arial Narrow"/>
              </a:rPr>
              <a:t>podľa </a:t>
            </a:r>
            <a:r>
              <a:rPr sz="705" spc="-3" dirty="0">
                <a:latin typeface="Arial Narrow"/>
                <a:cs typeface="Arial Narrow"/>
              </a:rPr>
              <a:t>jednotlivých hlavných  </a:t>
            </a:r>
            <a:r>
              <a:rPr sz="705" dirty="0">
                <a:latin typeface="Arial Narrow"/>
                <a:cs typeface="Arial Narrow"/>
              </a:rPr>
              <a:t>druhov </a:t>
            </a:r>
            <a:r>
              <a:rPr sz="705" spc="-3" dirty="0">
                <a:latin typeface="Arial Narrow"/>
                <a:cs typeface="Arial Narrow"/>
              </a:rPr>
              <a:t>výrobkov,  služieb </a:t>
            </a:r>
            <a:r>
              <a:rPr sz="705" dirty="0">
                <a:latin typeface="Arial Narrow"/>
                <a:cs typeface="Arial Narrow"/>
              </a:rPr>
              <a:t>hlavnej </a:t>
            </a:r>
            <a:r>
              <a:rPr sz="705" spc="-3" dirty="0">
                <a:latin typeface="Arial Narrow"/>
                <a:cs typeface="Arial Narrow"/>
              </a:rPr>
              <a:t>činnosti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3" dirty="0">
                <a:latin typeface="Arial Narrow"/>
                <a:cs typeface="Arial Narrow"/>
              </a:rPr>
              <a:t>podnikateľskej </a:t>
            </a:r>
            <a:r>
              <a:rPr sz="705" dirty="0">
                <a:latin typeface="Arial Narrow"/>
                <a:cs typeface="Arial Narrow"/>
              </a:rPr>
              <a:t>činnosti </a:t>
            </a:r>
            <a:r>
              <a:rPr sz="705" spc="-3" dirty="0">
                <a:latin typeface="Arial Narrow"/>
                <a:cs typeface="Arial Narrow"/>
              </a:rPr>
              <a:t>účtovnej</a:t>
            </a:r>
            <a:r>
              <a:rPr sz="705" spc="45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jednotky.</a:t>
            </a:r>
            <a:endParaRPr sz="705">
              <a:latin typeface="Arial Narrow"/>
              <a:cs typeface="Arial Narrow"/>
            </a:endParaRPr>
          </a:p>
          <a:p>
            <a:pPr marL="8145" marR="3258">
              <a:lnSpc>
                <a:spcPts val="802"/>
              </a:lnSpc>
              <a:spcBef>
                <a:spcPts val="394"/>
              </a:spcBef>
              <a:buAutoNum type="arabicParenBoth"/>
              <a:tabLst>
                <a:tab pos="151081" algn="l"/>
              </a:tabLst>
            </a:pPr>
            <a:r>
              <a:rPr sz="705" spc="-3" dirty="0">
                <a:latin typeface="Arial Narrow"/>
                <a:cs typeface="Arial Narrow"/>
              </a:rPr>
              <a:t>Opis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6" dirty="0">
                <a:latin typeface="Arial Narrow"/>
                <a:cs typeface="Arial Narrow"/>
              </a:rPr>
              <a:t>vyčíslenie </a:t>
            </a:r>
            <a:r>
              <a:rPr sz="705" dirty="0">
                <a:latin typeface="Arial Narrow"/>
                <a:cs typeface="Arial Narrow"/>
              </a:rPr>
              <a:t>hodnoty </a:t>
            </a:r>
            <a:r>
              <a:rPr sz="705" spc="-3" dirty="0">
                <a:latin typeface="Arial Narrow"/>
                <a:cs typeface="Arial Narrow"/>
              </a:rPr>
              <a:t>významných položiek prijatých </a:t>
            </a:r>
            <a:r>
              <a:rPr sz="705" dirty="0">
                <a:latin typeface="Arial Narrow"/>
                <a:cs typeface="Arial Narrow"/>
              </a:rPr>
              <a:t>darov, </a:t>
            </a:r>
            <a:r>
              <a:rPr sz="705" spc="-3" dirty="0">
                <a:latin typeface="Arial Narrow"/>
                <a:cs typeface="Arial Narrow"/>
              </a:rPr>
              <a:t>osobitných výnosov, zákonných poplatkov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3" dirty="0">
                <a:latin typeface="Arial Narrow"/>
                <a:cs typeface="Arial Narrow"/>
              </a:rPr>
              <a:t>iných  ostatných</a:t>
            </a:r>
            <a:r>
              <a:rPr sz="705" spc="-26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výnosov.</a:t>
            </a:r>
            <a:endParaRPr sz="705">
              <a:latin typeface="Arial Narrow"/>
              <a:cs typeface="Arial Narrow"/>
            </a:endParaRPr>
          </a:p>
          <a:p>
            <a:pPr marL="8145" algn="just">
              <a:spcBef>
                <a:spcPts val="333"/>
              </a:spcBef>
            </a:pPr>
            <a:r>
              <a:rPr sz="705" b="1" dirty="0">
                <a:latin typeface="Arial Narrow"/>
                <a:cs typeface="Arial Narrow"/>
              </a:rPr>
              <a:t>Výnosy – </a:t>
            </a:r>
            <a:r>
              <a:rPr sz="705" b="1" spc="-3" dirty="0">
                <a:latin typeface="Arial Narrow"/>
                <a:cs typeface="Arial Narrow"/>
              </a:rPr>
              <a:t>0,00</a:t>
            </a:r>
            <a:r>
              <a:rPr sz="705" b="1" spc="-80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Eur</a:t>
            </a:r>
            <a:endParaRPr sz="705">
              <a:latin typeface="Arial Narrow"/>
              <a:cs typeface="Arial Narrow"/>
            </a:endParaRPr>
          </a:p>
          <a:p>
            <a:pPr marL="119317" indent="-111173" algn="just">
              <a:spcBef>
                <a:spcPts val="337"/>
              </a:spcBef>
              <a:buAutoNum type="arabicParenBoth" startAt="3"/>
              <a:tabLst>
                <a:tab pos="119724" algn="l"/>
              </a:tabLst>
            </a:pPr>
            <a:r>
              <a:rPr sz="705" spc="-3" dirty="0">
                <a:latin typeface="Arial Narrow"/>
                <a:cs typeface="Arial Narrow"/>
              </a:rPr>
              <a:t>Prehľad  dotácií </a:t>
            </a:r>
            <a:r>
              <a:rPr sz="705" dirty="0">
                <a:latin typeface="Arial Narrow"/>
                <a:cs typeface="Arial Narrow"/>
              </a:rPr>
              <a:t>a grantov, ktoré </a:t>
            </a:r>
            <a:r>
              <a:rPr sz="705" spc="-3" dirty="0">
                <a:latin typeface="Arial Narrow"/>
                <a:cs typeface="Arial Narrow"/>
              </a:rPr>
              <a:t>účtovná jednotka prijala </a:t>
            </a:r>
            <a:r>
              <a:rPr sz="705" dirty="0">
                <a:latin typeface="Arial Narrow"/>
                <a:cs typeface="Arial Narrow"/>
              </a:rPr>
              <a:t>v priebehu bežného </a:t>
            </a:r>
            <a:r>
              <a:rPr sz="705" spc="-3" dirty="0">
                <a:latin typeface="Arial Narrow"/>
                <a:cs typeface="Arial Narrow"/>
              </a:rPr>
              <a:t>účtovného</a:t>
            </a:r>
            <a:r>
              <a:rPr sz="705" dirty="0">
                <a:latin typeface="Arial Narrow"/>
                <a:cs typeface="Arial Narrow"/>
              </a:rPr>
              <a:t> obdobia.</a:t>
            </a:r>
            <a:endParaRPr sz="705">
              <a:latin typeface="Arial Narrow"/>
              <a:cs typeface="Arial Narrow"/>
            </a:endParaRPr>
          </a:p>
          <a:p>
            <a:pPr marL="8145" marR="3665">
              <a:lnSpc>
                <a:spcPts val="814"/>
              </a:lnSpc>
              <a:spcBef>
                <a:spcPts val="407"/>
              </a:spcBef>
              <a:buAutoNum type="arabicParenBoth" startAt="3"/>
              <a:tabLst>
                <a:tab pos="125425" algn="l"/>
              </a:tabLst>
            </a:pPr>
            <a:r>
              <a:rPr sz="705" spc="-3" dirty="0">
                <a:latin typeface="Arial Narrow"/>
                <a:cs typeface="Arial Narrow"/>
              </a:rPr>
              <a:t>Opis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3" dirty="0">
                <a:latin typeface="Arial Narrow"/>
                <a:cs typeface="Arial Narrow"/>
              </a:rPr>
              <a:t>suma významných položiek finančných výnosov; uvádza sa </a:t>
            </a:r>
            <a:r>
              <a:rPr sz="705" dirty="0">
                <a:latin typeface="Arial Narrow"/>
                <a:cs typeface="Arial Narrow"/>
              </a:rPr>
              <a:t>aj </a:t>
            </a:r>
            <a:r>
              <a:rPr sz="705" spc="-3" dirty="0">
                <a:latin typeface="Arial Narrow"/>
                <a:cs typeface="Arial Narrow"/>
              </a:rPr>
              <a:t>celková suma kurzových </a:t>
            </a:r>
            <a:r>
              <a:rPr sz="705" spc="-6" dirty="0">
                <a:latin typeface="Arial Narrow"/>
                <a:cs typeface="Arial Narrow"/>
              </a:rPr>
              <a:t>ziskov, </a:t>
            </a:r>
            <a:r>
              <a:rPr sz="705" dirty="0">
                <a:latin typeface="Arial Narrow"/>
                <a:cs typeface="Arial Narrow"/>
              </a:rPr>
              <a:t>pričom </a:t>
            </a:r>
            <a:r>
              <a:rPr sz="705" spc="-6" dirty="0">
                <a:latin typeface="Arial Narrow"/>
                <a:cs typeface="Arial Narrow"/>
              </a:rPr>
              <a:t>osobitne </a:t>
            </a:r>
            <a:r>
              <a:rPr sz="705" spc="-3" dirty="0">
                <a:latin typeface="Arial Narrow"/>
                <a:cs typeface="Arial Narrow"/>
              </a:rPr>
              <a:t>sa  uvádza </a:t>
            </a:r>
            <a:r>
              <a:rPr sz="705" dirty="0">
                <a:latin typeface="Arial Narrow"/>
                <a:cs typeface="Arial Narrow"/>
              </a:rPr>
              <a:t>hodnota </a:t>
            </a:r>
            <a:r>
              <a:rPr sz="705" spc="-3" dirty="0">
                <a:latin typeface="Arial Narrow"/>
                <a:cs typeface="Arial Narrow"/>
              </a:rPr>
              <a:t>kurzových ziskov účtovaná </a:t>
            </a:r>
            <a:r>
              <a:rPr sz="705" dirty="0">
                <a:latin typeface="Arial Narrow"/>
                <a:cs typeface="Arial Narrow"/>
              </a:rPr>
              <a:t>ku dňu, ku ktorému </a:t>
            </a:r>
            <a:r>
              <a:rPr sz="705" spc="-3" dirty="0">
                <a:latin typeface="Arial Narrow"/>
                <a:cs typeface="Arial Narrow"/>
              </a:rPr>
              <a:t>sa zostavuje účtovná</a:t>
            </a:r>
            <a:r>
              <a:rPr sz="705" spc="-35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závierka.</a:t>
            </a:r>
            <a:endParaRPr sz="705">
              <a:latin typeface="Arial Narrow"/>
              <a:cs typeface="Arial Narrow"/>
            </a:endParaRPr>
          </a:p>
          <a:p>
            <a:pPr marL="8145" algn="just">
              <a:spcBef>
                <a:spcPts val="317"/>
              </a:spcBef>
            </a:pPr>
            <a:r>
              <a:rPr sz="705" b="1" spc="-3" dirty="0">
                <a:latin typeface="Arial Narrow"/>
                <a:cs typeface="Arial Narrow"/>
              </a:rPr>
              <a:t>Finančné </a:t>
            </a:r>
            <a:r>
              <a:rPr sz="705" b="1" dirty="0">
                <a:latin typeface="Arial Narrow"/>
                <a:cs typeface="Arial Narrow"/>
              </a:rPr>
              <a:t>výnosy </a:t>
            </a:r>
            <a:r>
              <a:rPr sz="705" b="1" spc="-3" dirty="0">
                <a:latin typeface="Arial Narrow"/>
                <a:cs typeface="Arial Narrow"/>
              </a:rPr>
              <a:t>..... 0,00</a:t>
            </a:r>
            <a:r>
              <a:rPr sz="705" b="1" spc="-38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Eur</a:t>
            </a:r>
            <a:endParaRPr sz="705">
              <a:latin typeface="Arial Narrow"/>
              <a:cs typeface="Arial Narrow"/>
            </a:endParaRPr>
          </a:p>
          <a:p>
            <a:pPr marL="8145" marR="5701">
              <a:lnSpc>
                <a:spcPts val="802"/>
              </a:lnSpc>
              <a:spcBef>
                <a:spcPts val="417"/>
              </a:spcBef>
              <a:buAutoNum type="arabicParenBoth" startAt="5"/>
              <a:tabLst>
                <a:tab pos="143343" algn="l"/>
              </a:tabLst>
            </a:pPr>
            <a:r>
              <a:rPr sz="705" spc="-3" dirty="0">
                <a:latin typeface="Arial Narrow"/>
                <a:cs typeface="Arial Narrow"/>
              </a:rPr>
              <a:t>Opis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6" dirty="0">
                <a:latin typeface="Arial Narrow"/>
                <a:cs typeface="Arial Narrow"/>
              </a:rPr>
              <a:t>vyčíslenie </a:t>
            </a:r>
            <a:r>
              <a:rPr sz="705" dirty="0">
                <a:latin typeface="Arial Narrow"/>
                <a:cs typeface="Arial Narrow"/>
              </a:rPr>
              <a:t>hodnoty </a:t>
            </a:r>
            <a:r>
              <a:rPr sz="705" spc="-3" dirty="0">
                <a:latin typeface="Arial Narrow"/>
                <a:cs typeface="Arial Narrow"/>
              </a:rPr>
              <a:t>významných položiek nákladov, </a:t>
            </a:r>
            <a:r>
              <a:rPr sz="705" dirty="0">
                <a:latin typeface="Arial Narrow"/>
                <a:cs typeface="Arial Narrow"/>
              </a:rPr>
              <a:t>nákladov na </a:t>
            </a:r>
            <a:r>
              <a:rPr sz="705" spc="-3" dirty="0">
                <a:latin typeface="Arial Narrow"/>
                <a:cs typeface="Arial Narrow"/>
              </a:rPr>
              <a:t>ostatné služby, osobitných nákladov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3" dirty="0">
                <a:latin typeface="Arial Narrow"/>
                <a:cs typeface="Arial Narrow"/>
              </a:rPr>
              <a:t>iných  ostatných</a:t>
            </a:r>
            <a:r>
              <a:rPr sz="705" spc="-51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nákladov.</a:t>
            </a:r>
            <a:endParaRPr sz="705">
              <a:latin typeface="Arial Narrow"/>
              <a:cs typeface="Arial Narrow"/>
            </a:endParaRPr>
          </a:p>
          <a:p>
            <a:pPr marL="8145" marR="3093692">
              <a:lnSpc>
                <a:spcPts val="1199"/>
              </a:lnSpc>
              <a:spcBef>
                <a:spcPts val="80"/>
              </a:spcBef>
            </a:pPr>
            <a:r>
              <a:rPr sz="705" b="1" spc="-3" dirty="0">
                <a:latin typeface="Arial Narrow"/>
                <a:cs typeface="Arial Narrow"/>
              </a:rPr>
              <a:t>Náklady </a:t>
            </a:r>
            <a:r>
              <a:rPr sz="705" b="1" dirty="0">
                <a:latin typeface="Arial Narrow"/>
                <a:cs typeface="Arial Narrow"/>
              </a:rPr>
              <a:t>– na služby – </a:t>
            </a:r>
            <a:r>
              <a:rPr sz="705" b="1" spc="-3" dirty="0">
                <a:latin typeface="Arial Narrow"/>
                <a:cs typeface="Arial Narrow"/>
              </a:rPr>
              <a:t>0,00</a:t>
            </a:r>
            <a:r>
              <a:rPr sz="705" b="1" spc="-71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Eur  </a:t>
            </a:r>
            <a:r>
              <a:rPr sz="705" b="1" spc="-3" dirty="0">
                <a:latin typeface="Arial Narrow"/>
                <a:cs typeface="Arial Narrow"/>
              </a:rPr>
              <a:t>Náklady </a:t>
            </a:r>
            <a:r>
              <a:rPr sz="705" b="1" dirty="0">
                <a:latin typeface="Arial Narrow"/>
                <a:cs typeface="Arial Narrow"/>
              </a:rPr>
              <a:t>– </a:t>
            </a:r>
            <a:r>
              <a:rPr sz="705" b="1" spc="-3" dirty="0">
                <a:latin typeface="Arial Narrow"/>
                <a:cs typeface="Arial Narrow"/>
              </a:rPr>
              <a:t>0,00</a:t>
            </a:r>
            <a:r>
              <a:rPr sz="705" b="1" spc="-51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Eur</a:t>
            </a:r>
            <a:endParaRPr sz="705">
              <a:latin typeface="Arial Narrow"/>
              <a:cs typeface="Arial Narrow"/>
            </a:endParaRPr>
          </a:p>
          <a:p>
            <a:pPr marL="138864" indent="-111173" algn="just">
              <a:spcBef>
                <a:spcPts val="237"/>
              </a:spcBef>
              <a:buAutoNum type="arabicParenBoth" startAt="6"/>
              <a:tabLst>
                <a:tab pos="139271" algn="l"/>
              </a:tabLst>
            </a:pPr>
            <a:r>
              <a:rPr sz="705" dirty="0">
                <a:latin typeface="Arial Narrow"/>
                <a:cs typeface="Arial Narrow"/>
              </a:rPr>
              <a:t>Prehľad o </a:t>
            </a:r>
            <a:r>
              <a:rPr sz="705" spc="-3" dirty="0">
                <a:latin typeface="Arial Narrow"/>
                <a:cs typeface="Arial Narrow"/>
              </a:rPr>
              <a:t>účele </a:t>
            </a:r>
            <a:r>
              <a:rPr sz="705" dirty="0">
                <a:latin typeface="Arial Narrow"/>
                <a:cs typeface="Arial Narrow"/>
              </a:rPr>
              <a:t>a výške </a:t>
            </a:r>
            <a:r>
              <a:rPr sz="705" spc="-3" dirty="0">
                <a:latin typeface="Arial Narrow"/>
                <a:cs typeface="Arial Narrow"/>
              </a:rPr>
              <a:t>použitia podielu zaplatenej </a:t>
            </a:r>
            <a:r>
              <a:rPr sz="705" dirty="0">
                <a:latin typeface="Arial Narrow"/>
                <a:cs typeface="Arial Narrow"/>
              </a:rPr>
              <a:t>dane </a:t>
            </a:r>
            <a:r>
              <a:rPr sz="705" spc="-3" dirty="0">
                <a:latin typeface="Arial Narrow"/>
                <a:cs typeface="Arial Narrow"/>
              </a:rPr>
              <a:t>za </a:t>
            </a:r>
            <a:r>
              <a:rPr sz="705" dirty="0">
                <a:latin typeface="Arial Narrow"/>
                <a:cs typeface="Arial Narrow"/>
              </a:rPr>
              <a:t>bežné </a:t>
            </a:r>
            <a:r>
              <a:rPr sz="705" spc="-3" dirty="0">
                <a:latin typeface="Arial Narrow"/>
                <a:cs typeface="Arial Narrow"/>
              </a:rPr>
              <a:t>účtovné</a:t>
            </a:r>
            <a:r>
              <a:rPr sz="705" spc="-26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obdobie.</a:t>
            </a:r>
            <a:endParaRPr sz="705">
              <a:latin typeface="Arial Narrow"/>
              <a:cs typeface="Arial Narrow"/>
            </a:endParaRPr>
          </a:p>
          <a:p>
            <a:pPr marL="8145" marR="3665">
              <a:lnSpc>
                <a:spcPts val="802"/>
              </a:lnSpc>
              <a:spcBef>
                <a:spcPts val="417"/>
              </a:spcBef>
              <a:buAutoNum type="arabicParenBoth" startAt="6"/>
              <a:tabLst>
                <a:tab pos="129498" algn="l"/>
              </a:tabLst>
            </a:pPr>
            <a:r>
              <a:rPr sz="705" spc="-3" dirty="0">
                <a:latin typeface="Arial Narrow"/>
                <a:cs typeface="Arial Narrow"/>
              </a:rPr>
              <a:t>Opis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3" dirty="0">
                <a:latin typeface="Arial Narrow"/>
                <a:cs typeface="Arial Narrow"/>
              </a:rPr>
              <a:t>suma významných položiek finančných nákladov; uvádza sa </a:t>
            </a:r>
            <a:r>
              <a:rPr sz="705" dirty="0">
                <a:latin typeface="Arial Narrow"/>
                <a:cs typeface="Arial Narrow"/>
              </a:rPr>
              <a:t>aj </a:t>
            </a:r>
            <a:r>
              <a:rPr sz="705" spc="-3" dirty="0">
                <a:latin typeface="Arial Narrow"/>
                <a:cs typeface="Arial Narrow"/>
              </a:rPr>
              <a:t>celková suma kurzových strát, </a:t>
            </a:r>
            <a:r>
              <a:rPr sz="705" dirty="0">
                <a:latin typeface="Arial Narrow"/>
                <a:cs typeface="Arial Narrow"/>
              </a:rPr>
              <a:t>pričom </a:t>
            </a:r>
            <a:r>
              <a:rPr sz="705" spc="-3" dirty="0">
                <a:latin typeface="Arial Narrow"/>
                <a:cs typeface="Arial Narrow"/>
              </a:rPr>
              <a:t>osobitne sa  uvádza </a:t>
            </a:r>
            <a:r>
              <a:rPr sz="705" dirty="0">
                <a:latin typeface="Arial Narrow"/>
                <a:cs typeface="Arial Narrow"/>
              </a:rPr>
              <a:t>hodnota </a:t>
            </a:r>
            <a:r>
              <a:rPr sz="705" spc="-3" dirty="0">
                <a:latin typeface="Arial Narrow"/>
                <a:cs typeface="Arial Narrow"/>
              </a:rPr>
              <a:t>kurzových </a:t>
            </a:r>
            <a:r>
              <a:rPr sz="705" dirty="0">
                <a:latin typeface="Arial Narrow"/>
                <a:cs typeface="Arial Narrow"/>
              </a:rPr>
              <a:t>strát </a:t>
            </a:r>
            <a:r>
              <a:rPr sz="705" spc="-3" dirty="0">
                <a:latin typeface="Arial Narrow"/>
                <a:cs typeface="Arial Narrow"/>
              </a:rPr>
              <a:t>účtovaná </a:t>
            </a:r>
            <a:r>
              <a:rPr sz="705" dirty="0">
                <a:latin typeface="Arial Narrow"/>
                <a:cs typeface="Arial Narrow"/>
              </a:rPr>
              <a:t>ku dňu, ku ktorému </a:t>
            </a:r>
            <a:r>
              <a:rPr sz="705" spc="-3" dirty="0">
                <a:latin typeface="Arial Narrow"/>
                <a:cs typeface="Arial Narrow"/>
              </a:rPr>
              <a:t>sa zostavuje účtovná</a:t>
            </a:r>
            <a:r>
              <a:rPr sz="705" spc="-45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závierka.</a:t>
            </a:r>
            <a:endParaRPr sz="705">
              <a:latin typeface="Arial Narrow"/>
              <a:cs typeface="Arial Narrow"/>
            </a:endParaRPr>
          </a:p>
          <a:p>
            <a:pPr marL="8145" marR="3665">
              <a:lnSpc>
                <a:spcPts val="814"/>
              </a:lnSpc>
              <a:spcBef>
                <a:spcPts val="388"/>
              </a:spcBef>
              <a:buAutoNum type="arabicParenBoth" startAt="6"/>
              <a:tabLst>
                <a:tab pos="123797" algn="l"/>
              </a:tabLst>
            </a:pPr>
            <a:r>
              <a:rPr sz="705" dirty="0">
                <a:latin typeface="Arial Narrow"/>
                <a:cs typeface="Arial Narrow"/>
              </a:rPr>
              <a:t>V </a:t>
            </a:r>
            <a:r>
              <a:rPr sz="705" spc="-3" dirty="0">
                <a:latin typeface="Arial Narrow"/>
                <a:cs typeface="Arial Narrow"/>
              </a:rPr>
              <a:t>účtovnej jednotke, </a:t>
            </a:r>
            <a:r>
              <a:rPr sz="705" dirty="0">
                <a:latin typeface="Arial Narrow"/>
                <a:cs typeface="Arial Narrow"/>
              </a:rPr>
              <a:t>ktorá </a:t>
            </a:r>
            <a:r>
              <a:rPr sz="705" spc="-3" dirty="0">
                <a:latin typeface="Arial Narrow"/>
                <a:cs typeface="Arial Narrow"/>
              </a:rPr>
              <a:t>má </a:t>
            </a:r>
            <a:r>
              <a:rPr sz="705" dirty="0">
                <a:latin typeface="Arial Narrow"/>
                <a:cs typeface="Arial Narrow"/>
              </a:rPr>
              <a:t>povinnosť overenia </a:t>
            </a:r>
            <a:r>
              <a:rPr sz="705" spc="-3" dirty="0">
                <a:latin typeface="Arial Narrow"/>
                <a:cs typeface="Arial Narrow"/>
              </a:rPr>
              <a:t>účtovnej </a:t>
            </a:r>
            <a:r>
              <a:rPr sz="705" dirty="0">
                <a:latin typeface="Arial Narrow"/>
                <a:cs typeface="Arial Narrow"/>
              </a:rPr>
              <a:t>závierky </a:t>
            </a:r>
            <a:r>
              <a:rPr sz="705" spc="-3" dirty="0">
                <a:latin typeface="Arial Narrow"/>
                <a:cs typeface="Arial Narrow"/>
              </a:rPr>
              <a:t>audítorom, sa </a:t>
            </a:r>
            <a:r>
              <a:rPr sz="705" dirty="0">
                <a:latin typeface="Arial Narrow"/>
                <a:cs typeface="Arial Narrow"/>
              </a:rPr>
              <a:t>uvedie </a:t>
            </a:r>
            <a:r>
              <a:rPr sz="705" spc="-3" dirty="0">
                <a:latin typeface="Arial Narrow"/>
                <a:cs typeface="Arial Narrow"/>
              </a:rPr>
              <a:t>vymedzenie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3" dirty="0">
                <a:latin typeface="Arial Narrow"/>
                <a:cs typeface="Arial Narrow"/>
              </a:rPr>
              <a:t>suma nákladov za  účtovné </a:t>
            </a:r>
            <a:r>
              <a:rPr sz="705" dirty="0">
                <a:latin typeface="Arial Narrow"/>
                <a:cs typeface="Arial Narrow"/>
              </a:rPr>
              <a:t>obdobie v členení na </a:t>
            </a:r>
            <a:r>
              <a:rPr sz="705" spc="-3" dirty="0">
                <a:latin typeface="Arial Narrow"/>
                <a:cs typeface="Arial Narrow"/>
              </a:rPr>
              <a:t>náklady</a:t>
            </a:r>
            <a:r>
              <a:rPr sz="705" spc="-80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za</a:t>
            </a:r>
            <a:endParaRPr sz="705">
              <a:latin typeface="Arial Narrow"/>
              <a:cs typeface="Arial Narrow"/>
            </a:endParaRPr>
          </a:p>
          <a:p>
            <a:pPr marL="94069" indent="-85925" algn="just">
              <a:spcBef>
                <a:spcPts val="317"/>
              </a:spcBef>
              <a:buAutoNum type="alphaLcParenR"/>
              <a:tabLst>
                <a:tab pos="94476" algn="l"/>
              </a:tabLst>
            </a:pPr>
            <a:r>
              <a:rPr sz="705" dirty="0">
                <a:latin typeface="Arial Narrow"/>
                <a:cs typeface="Arial Narrow"/>
              </a:rPr>
              <a:t>overenie </a:t>
            </a:r>
            <a:r>
              <a:rPr sz="705" spc="-3" dirty="0">
                <a:latin typeface="Arial Narrow"/>
                <a:cs typeface="Arial Narrow"/>
              </a:rPr>
              <a:t>účtovnej</a:t>
            </a:r>
            <a:r>
              <a:rPr sz="705" spc="-48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závierky,</a:t>
            </a:r>
            <a:endParaRPr sz="705">
              <a:latin typeface="Arial Narrow"/>
              <a:cs typeface="Arial Narrow"/>
            </a:endParaRPr>
          </a:p>
          <a:p>
            <a:pPr marL="94069" indent="-85925" algn="just">
              <a:spcBef>
                <a:spcPts val="353"/>
              </a:spcBef>
              <a:buAutoNum type="alphaLcParenR"/>
              <a:tabLst>
                <a:tab pos="94476" algn="l"/>
              </a:tabLst>
            </a:pPr>
            <a:r>
              <a:rPr sz="705" spc="-3" dirty="0">
                <a:latin typeface="Arial Narrow"/>
                <a:cs typeface="Arial Narrow"/>
              </a:rPr>
              <a:t>uisťovacie audítorské služby </a:t>
            </a:r>
            <a:r>
              <a:rPr sz="705" dirty="0">
                <a:latin typeface="Arial Narrow"/>
                <a:cs typeface="Arial Narrow"/>
              </a:rPr>
              <a:t>okrem  overenia </a:t>
            </a:r>
            <a:r>
              <a:rPr sz="705" spc="-3" dirty="0">
                <a:latin typeface="Arial Narrow"/>
                <a:cs typeface="Arial Narrow"/>
              </a:rPr>
              <a:t>účtovnej </a:t>
            </a:r>
            <a:r>
              <a:rPr sz="705" dirty="0">
                <a:latin typeface="Arial Narrow"/>
                <a:cs typeface="Arial Narrow"/>
              </a:rPr>
              <a:t>závierky,</a:t>
            </a:r>
            <a:endParaRPr sz="705">
              <a:latin typeface="Arial Narrow"/>
              <a:cs typeface="Arial Narrow"/>
            </a:endParaRPr>
          </a:p>
          <a:p>
            <a:pPr marL="89997" indent="-81852" algn="just">
              <a:spcBef>
                <a:spcPts val="337"/>
              </a:spcBef>
              <a:buAutoNum type="alphaLcParenR"/>
              <a:tabLst>
                <a:tab pos="90404" algn="l"/>
              </a:tabLst>
            </a:pPr>
            <a:r>
              <a:rPr sz="705" spc="-3" dirty="0">
                <a:latin typeface="Arial Narrow"/>
                <a:cs typeface="Arial Narrow"/>
              </a:rPr>
              <a:t>súvisiace audítorské</a:t>
            </a:r>
            <a:r>
              <a:rPr sz="705" spc="-19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služby,</a:t>
            </a:r>
            <a:endParaRPr sz="705">
              <a:latin typeface="Arial Narrow"/>
              <a:cs typeface="Arial Narrow"/>
            </a:endParaRPr>
          </a:p>
          <a:p>
            <a:pPr marL="94069" indent="-85925" algn="just">
              <a:spcBef>
                <a:spcPts val="353"/>
              </a:spcBef>
              <a:buAutoNum type="alphaLcParenR"/>
              <a:tabLst>
                <a:tab pos="94476" algn="l"/>
              </a:tabLst>
            </a:pPr>
            <a:r>
              <a:rPr sz="705" spc="-3" dirty="0">
                <a:latin typeface="Arial Narrow"/>
                <a:cs typeface="Arial Narrow"/>
              </a:rPr>
              <a:t>daňové</a:t>
            </a:r>
            <a:r>
              <a:rPr sz="705" spc="-35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poradenstvo,</a:t>
            </a:r>
            <a:endParaRPr sz="705">
              <a:latin typeface="Arial Narrow"/>
              <a:cs typeface="Arial Narrow"/>
            </a:endParaRPr>
          </a:p>
          <a:p>
            <a:pPr marL="94069" indent="-85925" algn="just">
              <a:spcBef>
                <a:spcPts val="337"/>
              </a:spcBef>
              <a:buAutoNum type="alphaLcParenR"/>
              <a:tabLst>
                <a:tab pos="94476" algn="l"/>
              </a:tabLst>
            </a:pPr>
            <a:r>
              <a:rPr sz="705" spc="-3" dirty="0">
                <a:latin typeface="Arial Narrow"/>
                <a:cs typeface="Arial Narrow"/>
              </a:rPr>
              <a:t>ostatné neaudítorské</a:t>
            </a:r>
            <a:r>
              <a:rPr sz="705" spc="-13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služby.</a:t>
            </a:r>
            <a:endParaRPr sz="705">
              <a:latin typeface="Arial Narrow"/>
              <a:cs typeface="Arial Narrow"/>
            </a:endParaRPr>
          </a:p>
          <a:p>
            <a:pPr algn="ctr">
              <a:spcBef>
                <a:spcPts val="353"/>
              </a:spcBef>
            </a:pPr>
            <a:r>
              <a:rPr sz="705" b="1" spc="-6" dirty="0">
                <a:latin typeface="Arial Narrow"/>
                <a:cs typeface="Arial Narrow"/>
              </a:rPr>
              <a:t>Čl.</a:t>
            </a:r>
            <a:r>
              <a:rPr sz="705" b="1" spc="-58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V</a:t>
            </a:r>
            <a:endParaRPr sz="705">
              <a:latin typeface="Arial Narrow"/>
              <a:cs typeface="Arial Narrow"/>
            </a:endParaRPr>
          </a:p>
          <a:p>
            <a:pPr algn="ctr">
              <a:spcBef>
                <a:spcPts val="353"/>
              </a:spcBef>
            </a:pPr>
            <a:r>
              <a:rPr sz="705" b="1" spc="-3" dirty="0">
                <a:latin typeface="Arial Narrow"/>
                <a:cs typeface="Arial Narrow"/>
              </a:rPr>
              <a:t>Opis údajov </a:t>
            </a:r>
            <a:r>
              <a:rPr sz="705" b="1" dirty="0">
                <a:latin typeface="Arial Narrow"/>
                <a:cs typeface="Arial Narrow"/>
              </a:rPr>
              <a:t>na podsúvahových</a:t>
            </a:r>
            <a:r>
              <a:rPr sz="705" b="1" spc="-58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účtoch</a:t>
            </a:r>
            <a:endParaRPr sz="705">
              <a:latin typeface="Arial Narrow"/>
              <a:cs typeface="Arial Narrow"/>
            </a:endParaRPr>
          </a:p>
          <a:p>
            <a:pPr marL="8145" algn="just">
              <a:spcBef>
                <a:spcPts val="337"/>
              </a:spcBef>
            </a:pPr>
            <a:r>
              <a:rPr sz="705" dirty="0">
                <a:latin typeface="Arial Narrow"/>
                <a:cs typeface="Arial Narrow"/>
              </a:rPr>
              <a:t>Významné položky </a:t>
            </a:r>
            <a:r>
              <a:rPr sz="705" spc="-3" dirty="0">
                <a:latin typeface="Arial Narrow"/>
                <a:cs typeface="Arial Narrow"/>
              </a:rPr>
              <a:t>prenajatého majetku, majetku prijatého </a:t>
            </a:r>
            <a:r>
              <a:rPr sz="705" spc="6" dirty="0">
                <a:latin typeface="Arial Narrow"/>
                <a:cs typeface="Arial Narrow"/>
              </a:rPr>
              <a:t>do </a:t>
            </a:r>
            <a:r>
              <a:rPr sz="705" dirty="0">
                <a:latin typeface="Arial Narrow"/>
                <a:cs typeface="Arial Narrow"/>
              </a:rPr>
              <a:t>úschovy,  </a:t>
            </a:r>
            <a:r>
              <a:rPr sz="705" spc="-3" dirty="0">
                <a:latin typeface="Arial Narrow"/>
                <a:cs typeface="Arial Narrow"/>
              </a:rPr>
              <a:t>odpísané pohľadávky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3" dirty="0">
                <a:latin typeface="Arial Narrow"/>
                <a:cs typeface="Arial Narrow"/>
              </a:rPr>
              <a:t>prípadné ďalšie</a:t>
            </a:r>
            <a:r>
              <a:rPr sz="705" spc="22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položky.</a:t>
            </a:r>
            <a:endParaRPr sz="705">
              <a:latin typeface="Arial Narrow"/>
              <a:cs typeface="Arial Narrow"/>
            </a:endParaRPr>
          </a:p>
          <a:p>
            <a:pPr algn="ctr">
              <a:spcBef>
                <a:spcPts val="353"/>
              </a:spcBef>
            </a:pPr>
            <a:r>
              <a:rPr sz="705" b="1" spc="-6" dirty="0">
                <a:latin typeface="Arial Narrow"/>
                <a:cs typeface="Arial Narrow"/>
              </a:rPr>
              <a:t>Čl.</a:t>
            </a:r>
            <a:r>
              <a:rPr sz="705" b="1" spc="-58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VI</a:t>
            </a:r>
            <a:endParaRPr sz="705">
              <a:latin typeface="Arial Narrow"/>
              <a:cs typeface="Arial Narrow"/>
            </a:endParaRPr>
          </a:p>
          <a:p>
            <a:pPr algn="ctr">
              <a:spcBef>
                <a:spcPts val="337"/>
              </a:spcBef>
            </a:pPr>
            <a:r>
              <a:rPr sz="705" b="1" spc="-6" dirty="0">
                <a:latin typeface="Arial Narrow"/>
                <a:cs typeface="Arial Narrow"/>
              </a:rPr>
              <a:t>Ďalšie</a:t>
            </a:r>
            <a:r>
              <a:rPr sz="705" b="1" spc="-35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informácie</a:t>
            </a:r>
            <a:endParaRPr sz="705">
              <a:latin typeface="Arial Narrow"/>
              <a:cs typeface="Arial Narrow"/>
            </a:endParaRPr>
          </a:p>
          <a:p>
            <a:pPr marL="8145" marR="3258" algn="just">
              <a:lnSpc>
                <a:spcPct val="95800"/>
              </a:lnSpc>
              <a:spcBef>
                <a:spcPts val="388"/>
              </a:spcBef>
              <a:buAutoNum type="arabicParenBoth"/>
              <a:tabLst>
                <a:tab pos="135199" algn="l"/>
              </a:tabLst>
            </a:pPr>
            <a:r>
              <a:rPr sz="705" spc="-3" dirty="0">
                <a:latin typeface="Arial Narrow"/>
                <a:cs typeface="Arial Narrow"/>
              </a:rPr>
              <a:t>Opis </a:t>
            </a:r>
            <a:r>
              <a:rPr sz="705" dirty="0">
                <a:latin typeface="Arial Narrow"/>
                <a:cs typeface="Arial Narrow"/>
              </a:rPr>
              <a:t>a hodnota </a:t>
            </a:r>
            <a:r>
              <a:rPr sz="705" spc="-3" dirty="0">
                <a:latin typeface="Arial Narrow"/>
                <a:cs typeface="Arial Narrow"/>
              </a:rPr>
              <a:t>iných aktív, ktorými sa </a:t>
            </a:r>
            <a:r>
              <a:rPr sz="705" dirty="0">
                <a:latin typeface="Arial Narrow"/>
                <a:cs typeface="Arial Narrow"/>
              </a:rPr>
              <a:t>rozumie </a:t>
            </a:r>
            <a:r>
              <a:rPr sz="705" spc="-3" dirty="0">
                <a:latin typeface="Arial Narrow"/>
                <a:cs typeface="Arial Narrow"/>
              </a:rPr>
              <a:t>možný majetok, </a:t>
            </a:r>
            <a:r>
              <a:rPr sz="705" spc="3" dirty="0">
                <a:latin typeface="Arial Narrow"/>
                <a:cs typeface="Arial Narrow"/>
              </a:rPr>
              <a:t>ktorý </a:t>
            </a:r>
            <a:r>
              <a:rPr sz="705" spc="-3" dirty="0">
                <a:latin typeface="Arial Narrow"/>
                <a:cs typeface="Arial Narrow"/>
              </a:rPr>
              <a:t>vznikol </a:t>
            </a:r>
            <a:r>
              <a:rPr sz="705" dirty="0">
                <a:latin typeface="Arial Narrow"/>
                <a:cs typeface="Arial Narrow"/>
              </a:rPr>
              <a:t>v </a:t>
            </a:r>
            <a:r>
              <a:rPr sz="705" spc="-3" dirty="0">
                <a:latin typeface="Arial Narrow"/>
                <a:cs typeface="Arial Narrow"/>
              </a:rPr>
              <a:t>dôsledku minulých udalostí </a:t>
            </a:r>
            <a:r>
              <a:rPr sz="705" dirty="0">
                <a:latin typeface="Arial Narrow"/>
                <a:cs typeface="Arial Narrow"/>
              </a:rPr>
              <a:t>a ktorého  </a:t>
            </a:r>
            <a:r>
              <a:rPr sz="705" spc="-3" dirty="0">
                <a:latin typeface="Arial Narrow"/>
                <a:cs typeface="Arial Narrow"/>
              </a:rPr>
              <a:t>existencia alebo vlastníctvo závisí od toho, </a:t>
            </a:r>
            <a:r>
              <a:rPr sz="705" dirty="0">
                <a:latin typeface="Arial Narrow"/>
                <a:cs typeface="Arial Narrow"/>
              </a:rPr>
              <a:t>či </a:t>
            </a:r>
            <a:r>
              <a:rPr sz="705" spc="-3" dirty="0">
                <a:latin typeface="Arial Narrow"/>
                <a:cs typeface="Arial Narrow"/>
              </a:rPr>
              <a:t>nastane alebo nenastane jedna alebo viac neistých udalostí </a:t>
            </a:r>
            <a:r>
              <a:rPr sz="705" dirty="0">
                <a:latin typeface="Arial Narrow"/>
                <a:cs typeface="Arial Narrow"/>
              </a:rPr>
              <a:t>v </a:t>
            </a:r>
            <a:r>
              <a:rPr sz="705" spc="-3" dirty="0">
                <a:latin typeface="Arial Narrow"/>
                <a:cs typeface="Arial Narrow"/>
              </a:rPr>
              <a:t>budúcnosti, ktorých  vznik nezávisí od účtovnej jednotky; </a:t>
            </a:r>
            <a:r>
              <a:rPr sz="705" spc="-6" dirty="0">
                <a:latin typeface="Arial Narrow"/>
                <a:cs typeface="Arial Narrow"/>
              </a:rPr>
              <a:t>týmito </a:t>
            </a:r>
            <a:r>
              <a:rPr sz="705" dirty="0">
                <a:latin typeface="Arial Narrow"/>
                <a:cs typeface="Arial Narrow"/>
              </a:rPr>
              <a:t>inými </a:t>
            </a:r>
            <a:r>
              <a:rPr sz="705" spc="-3" dirty="0">
                <a:latin typeface="Arial Narrow"/>
                <a:cs typeface="Arial Narrow"/>
              </a:rPr>
              <a:t>aktívami sú napríklad </a:t>
            </a:r>
            <a:r>
              <a:rPr sz="705" dirty="0">
                <a:latin typeface="Arial Narrow"/>
                <a:cs typeface="Arial Narrow"/>
              </a:rPr>
              <a:t>práva </a:t>
            </a:r>
            <a:r>
              <a:rPr sz="705" spc="-3" dirty="0">
                <a:latin typeface="Arial Narrow"/>
                <a:cs typeface="Arial Narrow"/>
              </a:rPr>
              <a:t>zo servisných zmlúv, poistných zmlúv,  koncesionárskych zmlúv, licenčných zmlúv, </a:t>
            </a:r>
            <a:r>
              <a:rPr sz="705" dirty="0">
                <a:latin typeface="Arial Narrow"/>
                <a:cs typeface="Arial Narrow"/>
              </a:rPr>
              <a:t>práva z investovania </a:t>
            </a:r>
            <a:r>
              <a:rPr sz="705" spc="-3" dirty="0">
                <a:latin typeface="Arial Narrow"/>
                <a:cs typeface="Arial Narrow"/>
              </a:rPr>
              <a:t>prostriedkov získaných </a:t>
            </a:r>
            <a:r>
              <a:rPr sz="705" dirty="0">
                <a:latin typeface="Arial Narrow"/>
                <a:cs typeface="Arial Narrow"/>
              </a:rPr>
              <a:t>oslobodením </a:t>
            </a:r>
            <a:r>
              <a:rPr sz="705" spc="-3" dirty="0">
                <a:latin typeface="Arial Narrow"/>
                <a:cs typeface="Arial Narrow"/>
              </a:rPr>
              <a:t>od dane </a:t>
            </a:r>
            <a:r>
              <a:rPr sz="705" dirty="0">
                <a:latin typeface="Arial Narrow"/>
                <a:cs typeface="Arial Narrow"/>
              </a:rPr>
              <a:t>z</a:t>
            </a:r>
            <a:r>
              <a:rPr sz="705" spc="45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príjmov.</a:t>
            </a:r>
            <a:endParaRPr sz="705">
              <a:latin typeface="Arial Narrow"/>
              <a:cs typeface="Arial Narrow"/>
            </a:endParaRPr>
          </a:p>
          <a:p>
            <a:pPr marL="8145" marR="4072">
              <a:lnSpc>
                <a:spcPts val="814"/>
              </a:lnSpc>
              <a:spcBef>
                <a:spcPts val="391"/>
              </a:spcBef>
              <a:buAutoNum type="arabicParenBoth"/>
              <a:tabLst>
                <a:tab pos="123797" algn="l"/>
              </a:tabLst>
            </a:pPr>
            <a:r>
              <a:rPr sz="705" spc="-3" dirty="0">
                <a:latin typeface="Arial Narrow"/>
                <a:cs typeface="Arial Narrow"/>
              </a:rPr>
              <a:t>Opis </a:t>
            </a:r>
            <a:r>
              <a:rPr sz="705" dirty="0">
                <a:latin typeface="Arial Narrow"/>
                <a:cs typeface="Arial Narrow"/>
              </a:rPr>
              <a:t>a hodnota </a:t>
            </a:r>
            <a:r>
              <a:rPr sz="705" spc="-6" dirty="0">
                <a:latin typeface="Arial Narrow"/>
                <a:cs typeface="Arial Narrow"/>
              </a:rPr>
              <a:t>iných </a:t>
            </a:r>
            <a:r>
              <a:rPr sz="705" spc="-3" dirty="0">
                <a:latin typeface="Arial Narrow"/>
                <a:cs typeface="Arial Narrow"/>
              </a:rPr>
              <a:t>pasív vyplývajúcich zo súdnych rozhodnutí, </a:t>
            </a:r>
            <a:r>
              <a:rPr sz="705" dirty="0">
                <a:latin typeface="Arial Narrow"/>
                <a:cs typeface="Arial Narrow"/>
              </a:rPr>
              <a:t>z </a:t>
            </a:r>
            <a:r>
              <a:rPr sz="705" spc="-3" dirty="0">
                <a:latin typeface="Arial Narrow"/>
                <a:cs typeface="Arial Narrow"/>
              </a:rPr>
              <a:t>poskytnutých záruk, zo všeobecne záväzných </a:t>
            </a:r>
            <a:r>
              <a:rPr sz="705" spc="-6" dirty="0">
                <a:latin typeface="Arial Narrow"/>
                <a:cs typeface="Arial Narrow"/>
              </a:rPr>
              <a:t>právnych  </a:t>
            </a:r>
            <a:r>
              <a:rPr sz="705" dirty="0">
                <a:latin typeface="Arial Narrow"/>
                <a:cs typeface="Arial Narrow"/>
              </a:rPr>
              <a:t>predpisov, z ručenia podľa </a:t>
            </a:r>
            <a:r>
              <a:rPr sz="705" spc="-3" dirty="0">
                <a:latin typeface="Arial Narrow"/>
                <a:cs typeface="Arial Narrow"/>
              </a:rPr>
              <a:t>jednotlivých </a:t>
            </a:r>
            <a:r>
              <a:rPr sz="705" dirty="0">
                <a:latin typeface="Arial Narrow"/>
                <a:cs typeface="Arial Narrow"/>
              </a:rPr>
              <a:t>druhov ručenia;  </a:t>
            </a:r>
            <a:r>
              <a:rPr sz="705" spc="-3" dirty="0">
                <a:latin typeface="Arial Narrow"/>
                <a:cs typeface="Arial Narrow"/>
              </a:rPr>
              <a:t>takýmito inými pasívami</a:t>
            </a:r>
            <a:r>
              <a:rPr sz="705" spc="-61" dirty="0">
                <a:latin typeface="Arial Narrow"/>
                <a:cs typeface="Arial Narrow"/>
              </a:rPr>
              <a:t> </a:t>
            </a:r>
            <a:r>
              <a:rPr sz="705" spc="3" dirty="0">
                <a:latin typeface="Arial Narrow"/>
                <a:cs typeface="Arial Narrow"/>
              </a:rPr>
              <a:t>sú:</a:t>
            </a:r>
            <a:endParaRPr sz="705">
              <a:latin typeface="Arial Narrow"/>
              <a:cs typeface="Arial Narrow"/>
            </a:endParaRPr>
          </a:p>
          <a:p>
            <a:pPr marL="8145" marR="3258">
              <a:lnSpc>
                <a:spcPts val="802"/>
              </a:lnSpc>
              <a:spcBef>
                <a:spcPts val="394"/>
              </a:spcBef>
              <a:buAutoNum type="alphaLcParenR"/>
              <a:tabLst>
                <a:tab pos="98141" algn="l"/>
              </a:tabLst>
            </a:pPr>
            <a:r>
              <a:rPr sz="705" spc="-3" dirty="0">
                <a:latin typeface="Arial Narrow"/>
                <a:cs typeface="Arial Narrow"/>
              </a:rPr>
              <a:t>možná </a:t>
            </a:r>
            <a:r>
              <a:rPr sz="705" dirty="0">
                <a:latin typeface="Arial Narrow"/>
                <a:cs typeface="Arial Narrow"/>
              </a:rPr>
              <a:t>povinnosť, ktorá </a:t>
            </a:r>
            <a:r>
              <a:rPr sz="705" spc="-6" dirty="0">
                <a:latin typeface="Arial Narrow"/>
                <a:cs typeface="Arial Narrow"/>
              </a:rPr>
              <a:t>vznikla </a:t>
            </a:r>
            <a:r>
              <a:rPr sz="705" spc="-3" dirty="0">
                <a:latin typeface="Arial Narrow"/>
                <a:cs typeface="Arial Narrow"/>
              </a:rPr>
              <a:t>ako dôsledok minulej udalosti </a:t>
            </a:r>
            <a:r>
              <a:rPr sz="705" dirty="0">
                <a:latin typeface="Arial Narrow"/>
                <a:cs typeface="Arial Narrow"/>
              </a:rPr>
              <a:t>a ktorej </a:t>
            </a:r>
            <a:r>
              <a:rPr sz="705" spc="-3" dirty="0">
                <a:latin typeface="Arial Narrow"/>
                <a:cs typeface="Arial Narrow"/>
              </a:rPr>
              <a:t>existencia závisí od toho, </a:t>
            </a:r>
            <a:r>
              <a:rPr sz="705" dirty="0">
                <a:latin typeface="Arial Narrow"/>
                <a:cs typeface="Arial Narrow"/>
              </a:rPr>
              <a:t>či </a:t>
            </a:r>
            <a:r>
              <a:rPr sz="705" spc="-3" dirty="0">
                <a:latin typeface="Arial Narrow"/>
                <a:cs typeface="Arial Narrow"/>
              </a:rPr>
              <a:t>nastane alebo </a:t>
            </a:r>
            <a:r>
              <a:rPr sz="705" dirty="0">
                <a:latin typeface="Arial Narrow"/>
                <a:cs typeface="Arial Narrow"/>
              </a:rPr>
              <a:t>nenastane  </a:t>
            </a:r>
            <a:r>
              <a:rPr sz="705" spc="-3" dirty="0">
                <a:latin typeface="Arial Narrow"/>
                <a:cs typeface="Arial Narrow"/>
              </a:rPr>
              <a:t>jedna alebo viac neistých </a:t>
            </a:r>
            <a:r>
              <a:rPr sz="705" dirty="0">
                <a:latin typeface="Arial Narrow"/>
                <a:cs typeface="Arial Narrow"/>
              </a:rPr>
              <a:t>udalostí v budúcnosti, ktorých </a:t>
            </a:r>
            <a:r>
              <a:rPr sz="705" spc="-3" dirty="0">
                <a:latin typeface="Arial Narrow"/>
                <a:cs typeface="Arial Narrow"/>
              </a:rPr>
              <a:t>vznik nezávisí od účtovnej jednotky,</a:t>
            </a:r>
            <a:r>
              <a:rPr sz="705" spc="22" dirty="0">
                <a:latin typeface="Arial Narrow"/>
                <a:cs typeface="Arial Narrow"/>
              </a:rPr>
              <a:t> </a:t>
            </a:r>
            <a:r>
              <a:rPr sz="705" dirty="0">
                <a:latin typeface="Arial Narrow"/>
                <a:cs typeface="Arial Narrow"/>
              </a:rPr>
              <a:t>alebo</a:t>
            </a:r>
            <a:endParaRPr sz="705">
              <a:latin typeface="Arial Narrow"/>
              <a:cs typeface="Arial Narrow"/>
            </a:endParaRPr>
          </a:p>
          <a:p>
            <a:pPr marL="8145" marR="3665" algn="just">
              <a:lnSpc>
                <a:spcPct val="95500"/>
              </a:lnSpc>
              <a:spcBef>
                <a:spcPts val="372"/>
              </a:spcBef>
              <a:buAutoNum type="alphaLcParenR"/>
              <a:tabLst>
                <a:tab pos="98141" algn="l"/>
              </a:tabLst>
            </a:pPr>
            <a:r>
              <a:rPr sz="705" dirty="0">
                <a:latin typeface="Arial Narrow"/>
                <a:cs typeface="Arial Narrow"/>
              </a:rPr>
              <a:t>povinnosť, ktorá </a:t>
            </a:r>
            <a:r>
              <a:rPr sz="705" spc="-3" dirty="0">
                <a:latin typeface="Arial Narrow"/>
                <a:cs typeface="Arial Narrow"/>
              </a:rPr>
              <a:t>vznikla ako dôsledok minulej </a:t>
            </a:r>
            <a:r>
              <a:rPr sz="705" dirty="0">
                <a:latin typeface="Arial Narrow"/>
                <a:cs typeface="Arial Narrow"/>
              </a:rPr>
              <a:t>udalosti, </a:t>
            </a:r>
            <a:r>
              <a:rPr sz="705" spc="3" dirty="0">
                <a:latin typeface="Arial Narrow"/>
                <a:cs typeface="Arial Narrow"/>
              </a:rPr>
              <a:t>ale </a:t>
            </a:r>
            <a:r>
              <a:rPr sz="705" dirty="0">
                <a:latin typeface="Arial Narrow"/>
                <a:cs typeface="Arial Narrow"/>
              </a:rPr>
              <a:t>ktorá </a:t>
            </a:r>
            <a:r>
              <a:rPr sz="705" spc="-3" dirty="0">
                <a:latin typeface="Arial Narrow"/>
                <a:cs typeface="Arial Narrow"/>
              </a:rPr>
              <a:t>sa </a:t>
            </a:r>
            <a:r>
              <a:rPr sz="705" dirty="0">
                <a:latin typeface="Arial Narrow"/>
                <a:cs typeface="Arial Narrow"/>
              </a:rPr>
              <a:t>nevykazuje v </a:t>
            </a:r>
            <a:r>
              <a:rPr sz="705" spc="-3" dirty="0">
                <a:latin typeface="Arial Narrow"/>
                <a:cs typeface="Arial Narrow"/>
              </a:rPr>
              <a:t>súvahe, </a:t>
            </a:r>
            <a:r>
              <a:rPr sz="705" dirty="0">
                <a:latin typeface="Arial Narrow"/>
                <a:cs typeface="Arial Narrow"/>
              </a:rPr>
              <a:t>pretože </a:t>
            </a:r>
            <a:r>
              <a:rPr sz="705" spc="-3" dirty="0">
                <a:latin typeface="Arial Narrow"/>
                <a:cs typeface="Arial Narrow"/>
              </a:rPr>
              <a:t>nie je </a:t>
            </a:r>
            <a:r>
              <a:rPr sz="705" dirty="0">
                <a:latin typeface="Arial Narrow"/>
                <a:cs typeface="Arial Narrow"/>
              </a:rPr>
              <a:t>pravdepodobné, že  na </a:t>
            </a:r>
            <a:r>
              <a:rPr sz="705" spc="-3" dirty="0">
                <a:latin typeface="Arial Narrow"/>
                <a:cs typeface="Arial Narrow"/>
              </a:rPr>
              <a:t>splnenie tejto povinnosti bude potrebný úbytok ekonomických úžitkov, alebo </a:t>
            </a:r>
            <a:r>
              <a:rPr sz="705" dirty="0">
                <a:latin typeface="Arial Narrow"/>
                <a:cs typeface="Arial Narrow"/>
              </a:rPr>
              <a:t>výška </a:t>
            </a:r>
            <a:r>
              <a:rPr sz="705" spc="-3" dirty="0">
                <a:latin typeface="Arial Narrow"/>
                <a:cs typeface="Arial Narrow"/>
              </a:rPr>
              <a:t>tejto povinnosti sa </a:t>
            </a:r>
            <a:r>
              <a:rPr sz="705" dirty="0">
                <a:latin typeface="Arial Narrow"/>
                <a:cs typeface="Arial Narrow"/>
              </a:rPr>
              <a:t>nedá </a:t>
            </a:r>
            <a:r>
              <a:rPr sz="705" spc="-3" dirty="0">
                <a:latin typeface="Arial Narrow"/>
                <a:cs typeface="Arial Narrow"/>
              </a:rPr>
              <a:t>spoľahlivo  </a:t>
            </a:r>
            <a:r>
              <a:rPr sz="705" dirty="0">
                <a:latin typeface="Arial Narrow"/>
                <a:cs typeface="Arial Narrow"/>
              </a:rPr>
              <a:t>oceniť.</a:t>
            </a:r>
            <a:endParaRPr sz="705">
              <a:latin typeface="Arial Narrow"/>
              <a:cs typeface="Arial Narrow"/>
            </a:endParaRPr>
          </a:p>
          <a:p>
            <a:pPr marL="8145" marR="4479">
              <a:lnSpc>
                <a:spcPts val="802"/>
              </a:lnSpc>
              <a:spcBef>
                <a:spcPts val="417"/>
              </a:spcBef>
            </a:pPr>
            <a:r>
              <a:rPr sz="705" dirty="0">
                <a:latin typeface="Arial Narrow"/>
                <a:cs typeface="Arial Narrow"/>
              </a:rPr>
              <a:t>(3) </a:t>
            </a:r>
            <a:r>
              <a:rPr sz="705" spc="-3" dirty="0">
                <a:latin typeface="Arial Narrow"/>
                <a:cs typeface="Arial Narrow"/>
              </a:rPr>
              <a:t>Opis významných položiek ostatných finančných </a:t>
            </a:r>
            <a:r>
              <a:rPr sz="705" spc="-6" dirty="0">
                <a:latin typeface="Arial Narrow"/>
                <a:cs typeface="Arial Narrow"/>
              </a:rPr>
              <a:t>povinností, </a:t>
            </a:r>
            <a:r>
              <a:rPr sz="705" dirty="0">
                <a:latin typeface="Arial Narrow"/>
                <a:cs typeface="Arial Narrow"/>
              </a:rPr>
              <a:t>ktoré </a:t>
            </a:r>
            <a:r>
              <a:rPr sz="705" spc="-3" dirty="0">
                <a:latin typeface="Arial Narrow"/>
                <a:cs typeface="Arial Narrow"/>
              </a:rPr>
              <a:t>sa nesledujú </a:t>
            </a:r>
            <a:r>
              <a:rPr sz="705" dirty="0">
                <a:latin typeface="Arial Narrow"/>
                <a:cs typeface="Arial Narrow"/>
              </a:rPr>
              <a:t>v </a:t>
            </a:r>
            <a:r>
              <a:rPr sz="705" spc="-3" dirty="0">
                <a:latin typeface="Arial Narrow"/>
                <a:cs typeface="Arial Narrow"/>
              </a:rPr>
              <a:t>účtovníctve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3" dirty="0">
                <a:latin typeface="Arial Narrow"/>
                <a:cs typeface="Arial Narrow"/>
              </a:rPr>
              <a:t>neuvádzajú sa </a:t>
            </a:r>
            <a:r>
              <a:rPr sz="705" dirty="0">
                <a:latin typeface="Arial Narrow"/>
                <a:cs typeface="Arial Narrow"/>
              </a:rPr>
              <a:t>v </a:t>
            </a:r>
            <a:r>
              <a:rPr sz="705" spc="-6" dirty="0">
                <a:latin typeface="Arial Narrow"/>
                <a:cs typeface="Arial Narrow"/>
              </a:rPr>
              <a:t>súvahe; </a:t>
            </a:r>
            <a:r>
              <a:rPr sz="705" dirty="0">
                <a:latin typeface="Arial Narrow"/>
                <a:cs typeface="Arial Narrow"/>
              </a:rPr>
              <a:t>pri  každej položke </a:t>
            </a:r>
            <a:r>
              <a:rPr sz="705" spc="-3" dirty="0">
                <a:latin typeface="Arial Narrow"/>
                <a:cs typeface="Arial Narrow"/>
              </a:rPr>
              <a:t>sa uvádza jej opis, </a:t>
            </a:r>
            <a:r>
              <a:rPr sz="705" dirty="0">
                <a:latin typeface="Arial Narrow"/>
                <a:cs typeface="Arial Narrow"/>
              </a:rPr>
              <a:t>výška a </a:t>
            </a:r>
            <a:r>
              <a:rPr sz="705" spc="-3" dirty="0">
                <a:latin typeface="Arial Narrow"/>
                <a:cs typeface="Arial Narrow"/>
              </a:rPr>
              <a:t>údaj, </a:t>
            </a:r>
            <a:r>
              <a:rPr sz="705" dirty="0">
                <a:latin typeface="Arial Narrow"/>
                <a:cs typeface="Arial Narrow"/>
              </a:rPr>
              <a:t>či </a:t>
            </a:r>
            <a:r>
              <a:rPr sz="705" spc="-3" dirty="0">
                <a:latin typeface="Arial Narrow"/>
                <a:cs typeface="Arial Narrow"/>
              </a:rPr>
              <a:t>sa týka spriaznených </a:t>
            </a:r>
            <a:r>
              <a:rPr sz="705" dirty="0">
                <a:latin typeface="Arial Narrow"/>
                <a:cs typeface="Arial Narrow"/>
              </a:rPr>
              <a:t>osôb, a</a:t>
            </a:r>
            <a:r>
              <a:rPr sz="705" spc="-22" dirty="0">
                <a:latin typeface="Arial Narrow"/>
                <a:cs typeface="Arial Narrow"/>
              </a:rPr>
              <a:t> </a:t>
            </a:r>
            <a:r>
              <a:rPr sz="705" spc="-6" dirty="0">
                <a:latin typeface="Arial Narrow"/>
                <a:cs typeface="Arial Narrow"/>
              </a:rPr>
              <a:t>to</a:t>
            </a:r>
            <a:endParaRPr sz="705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15766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347394" y="6189968"/>
            <a:ext cx="316429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>
              <a:lnSpc>
                <a:spcPts val="718"/>
              </a:lnSpc>
            </a:pPr>
            <a:r>
              <a:rPr sz="641" dirty="0">
                <a:latin typeface="Arial Narrow"/>
                <a:cs typeface="Arial Narrow"/>
              </a:rPr>
              <a:t>Strana</a:t>
            </a:r>
            <a:r>
              <a:rPr sz="641" spc="-58" dirty="0">
                <a:latin typeface="Arial Narrow"/>
                <a:cs typeface="Arial Narrow"/>
              </a:rPr>
              <a:t> </a:t>
            </a:r>
            <a:r>
              <a:rPr sz="641" dirty="0">
                <a:latin typeface="Arial Narrow"/>
                <a:cs typeface="Arial Narrow"/>
              </a:rPr>
              <a:t>11</a:t>
            </a:r>
            <a:endParaRPr sz="641">
              <a:latin typeface="Arial Narrow"/>
              <a:cs typeface="Arial Narrow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480850" y="336547"/>
            <a:ext cx="4172221" cy="123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>
              <a:buAutoNum type="alphaLcParenR"/>
              <a:tabLst>
                <a:tab pos="94476" algn="l"/>
              </a:tabLst>
            </a:pPr>
            <a:r>
              <a:rPr sz="705" dirty="0">
                <a:latin typeface="Arial Narrow"/>
                <a:cs typeface="Arial Narrow"/>
              </a:rPr>
              <a:t>povinnosť z </a:t>
            </a:r>
            <a:r>
              <a:rPr sz="705" spc="-3" dirty="0">
                <a:latin typeface="Arial Narrow"/>
                <a:cs typeface="Arial Narrow"/>
              </a:rPr>
              <a:t>devízových termínovaných obchodov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3" dirty="0">
                <a:latin typeface="Arial Narrow"/>
                <a:cs typeface="Arial Narrow"/>
              </a:rPr>
              <a:t>iných </a:t>
            </a:r>
            <a:r>
              <a:rPr sz="705" dirty="0">
                <a:latin typeface="Arial Narrow"/>
                <a:cs typeface="Arial Narrow"/>
              </a:rPr>
              <a:t>finančných</a:t>
            </a:r>
            <a:r>
              <a:rPr sz="705" spc="29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derivátov,</a:t>
            </a:r>
            <a:endParaRPr sz="705">
              <a:latin typeface="Arial Narrow"/>
              <a:cs typeface="Arial Narrow"/>
            </a:endParaRPr>
          </a:p>
          <a:p>
            <a:pPr marL="94069" indent="-85925">
              <a:spcBef>
                <a:spcPts val="353"/>
              </a:spcBef>
              <a:buAutoNum type="alphaLcParenR"/>
              <a:tabLst>
                <a:tab pos="94476" algn="l"/>
              </a:tabLst>
            </a:pPr>
            <a:r>
              <a:rPr sz="705" dirty="0">
                <a:latin typeface="Arial Narrow"/>
                <a:cs typeface="Arial Narrow"/>
              </a:rPr>
              <a:t>povinnosť z opčných</a:t>
            </a:r>
            <a:r>
              <a:rPr sz="705" spc="-55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obchodov,</a:t>
            </a:r>
            <a:endParaRPr sz="705">
              <a:latin typeface="Arial Narrow"/>
              <a:cs typeface="Arial Narrow"/>
            </a:endParaRPr>
          </a:p>
          <a:p>
            <a:pPr marL="8145" marR="3258">
              <a:lnSpc>
                <a:spcPts val="814"/>
              </a:lnSpc>
              <a:spcBef>
                <a:spcPts val="391"/>
              </a:spcBef>
              <a:buAutoNum type="alphaLcParenR"/>
              <a:tabLst>
                <a:tab pos="111987" algn="l"/>
              </a:tabLst>
            </a:pPr>
            <a:r>
              <a:rPr sz="705" spc="-3" dirty="0">
                <a:latin typeface="Arial Narrow"/>
                <a:cs typeface="Arial Narrow"/>
              </a:rPr>
              <a:t>zákonná </a:t>
            </a:r>
            <a:r>
              <a:rPr sz="705" dirty="0">
                <a:latin typeface="Arial Narrow"/>
                <a:cs typeface="Arial Narrow"/>
              </a:rPr>
              <a:t>povinnosť </a:t>
            </a:r>
            <a:r>
              <a:rPr sz="705" spc="-3" dirty="0">
                <a:latin typeface="Arial Narrow"/>
                <a:cs typeface="Arial Narrow"/>
              </a:rPr>
              <a:t>alebo zmluvná </a:t>
            </a:r>
            <a:r>
              <a:rPr sz="705" dirty="0">
                <a:latin typeface="Arial Narrow"/>
                <a:cs typeface="Arial Narrow"/>
              </a:rPr>
              <a:t>povinnosť </a:t>
            </a:r>
            <a:r>
              <a:rPr sz="705" spc="-3" dirty="0">
                <a:latin typeface="Arial Narrow"/>
                <a:cs typeface="Arial Narrow"/>
              </a:rPr>
              <a:t>odobrať určité </a:t>
            </a:r>
            <a:r>
              <a:rPr sz="705" dirty="0">
                <a:latin typeface="Arial Narrow"/>
                <a:cs typeface="Arial Narrow"/>
              </a:rPr>
              <a:t>produkty </a:t>
            </a:r>
            <a:r>
              <a:rPr sz="705" spc="-3" dirty="0">
                <a:latin typeface="Arial Narrow"/>
                <a:cs typeface="Arial Narrow"/>
              </a:rPr>
              <a:t>alebo služby, napríklad </a:t>
            </a:r>
            <a:r>
              <a:rPr sz="705" dirty="0">
                <a:latin typeface="Arial Narrow"/>
                <a:cs typeface="Arial Narrow"/>
              </a:rPr>
              <a:t>z </a:t>
            </a:r>
            <a:r>
              <a:rPr sz="705" spc="-3" dirty="0">
                <a:latin typeface="Arial Narrow"/>
                <a:cs typeface="Arial Narrow"/>
              </a:rPr>
              <a:t>dodávateľských alebo  odberateľských</a:t>
            </a:r>
            <a:r>
              <a:rPr sz="705" spc="-29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zmlúv,</a:t>
            </a:r>
            <a:endParaRPr sz="705">
              <a:latin typeface="Arial Narrow"/>
              <a:cs typeface="Arial Narrow"/>
            </a:endParaRPr>
          </a:p>
          <a:p>
            <a:pPr marL="94069" indent="-85925">
              <a:spcBef>
                <a:spcPts val="330"/>
              </a:spcBef>
              <a:buAutoNum type="alphaLcParenR"/>
              <a:tabLst>
                <a:tab pos="94476" algn="l"/>
              </a:tabLst>
            </a:pPr>
            <a:r>
              <a:rPr sz="705" dirty="0">
                <a:latin typeface="Arial Narrow"/>
                <a:cs typeface="Arial Narrow"/>
              </a:rPr>
              <a:t>povinnosť z leasingových, </a:t>
            </a:r>
            <a:r>
              <a:rPr sz="705" spc="-3" dirty="0">
                <a:latin typeface="Arial Narrow"/>
                <a:cs typeface="Arial Narrow"/>
              </a:rPr>
              <a:t>nájomných, servisných, poistných, koncesionárskych, licenčných zmlúv </a:t>
            </a:r>
            <a:r>
              <a:rPr sz="705" dirty="0">
                <a:latin typeface="Arial Narrow"/>
                <a:cs typeface="Arial Narrow"/>
              </a:rPr>
              <a:t>a </a:t>
            </a:r>
            <a:r>
              <a:rPr sz="705" spc="-3" dirty="0">
                <a:latin typeface="Arial Narrow"/>
                <a:cs typeface="Arial Narrow"/>
              </a:rPr>
              <a:t>podobných</a:t>
            </a:r>
            <a:r>
              <a:rPr sz="705" spc="42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zmlúv,</a:t>
            </a:r>
            <a:endParaRPr sz="705">
              <a:latin typeface="Arial Narrow"/>
              <a:cs typeface="Arial Narrow"/>
            </a:endParaRPr>
          </a:p>
          <a:p>
            <a:pPr marL="94069" indent="-85925">
              <a:spcBef>
                <a:spcPts val="337"/>
              </a:spcBef>
              <a:buAutoNum type="alphaLcParenR"/>
              <a:tabLst>
                <a:tab pos="94476" algn="l"/>
              </a:tabLst>
            </a:pPr>
            <a:r>
              <a:rPr sz="705" spc="-3" dirty="0">
                <a:latin typeface="Arial Narrow"/>
                <a:cs typeface="Arial Narrow"/>
              </a:rPr>
              <a:t>iné</a:t>
            </a:r>
            <a:r>
              <a:rPr sz="705" spc="-45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povinnosti.</a:t>
            </a:r>
            <a:endParaRPr sz="705">
              <a:latin typeface="Arial Narrow"/>
              <a:cs typeface="Arial Narrow"/>
            </a:endParaRPr>
          </a:p>
          <a:p>
            <a:pPr marL="8145">
              <a:spcBef>
                <a:spcPts val="353"/>
              </a:spcBef>
              <a:buAutoNum type="arabicParenBoth" startAt="4"/>
              <a:tabLst>
                <a:tab pos="119724" algn="l"/>
              </a:tabLst>
            </a:pPr>
            <a:r>
              <a:rPr sz="705" spc="-3" dirty="0">
                <a:latin typeface="Arial Narrow"/>
                <a:cs typeface="Arial Narrow"/>
              </a:rPr>
              <a:t>Prehľad </a:t>
            </a:r>
            <a:r>
              <a:rPr sz="705" dirty="0">
                <a:latin typeface="Arial Narrow"/>
                <a:cs typeface="Arial Narrow"/>
              </a:rPr>
              <a:t>nehnuteľných kultúrnych </a:t>
            </a:r>
            <a:r>
              <a:rPr sz="705" spc="-3" dirty="0">
                <a:latin typeface="Arial Narrow"/>
                <a:cs typeface="Arial Narrow"/>
              </a:rPr>
              <a:t>pamiatok, </a:t>
            </a:r>
            <a:r>
              <a:rPr sz="705" dirty="0">
                <a:latin typeface="Arial Narrow"/>
                <a:cs typeface="Arial Narrow"/>
              </a:rPr>
              <a:t>ktoré </a:t>
            </a:r>
            <a:r>
              <a:rPr sz="705" spc="-3" dirty="0">
                <a:latin typeface="Arial Narrow"/>
                <a:cs typeface="Arial Narrow"/>
              </a:rPr>
              <a:t>sú </a:t>
            </a:r>
            <a:r>
              <a:rPr sz="705" dirty="0">
                <a:latin typeface="Arial Narrow"/>
                <a:cs typeface="Arial Narrow"/>
              </a:rPr>
              <a:t>v správe </a:t>
            </a:r>
            <a:r>
              <a:rPr sz="705" spc="-3" dirty="0">
                <a:latin typeface="Arial Narrow"/>
                <a:cs typeface="Arial Narrow"/>
              </a:rPr>
              <a:t>alebo vo vlastníctve účtovnej</a:t>
            </a:r>
            <a:r>
              <a:rPr sz="705" spc="-13" dirty="0">
                <a:latin typeface="Arial Narrow"/>
                <a:cs typeface="Arial Narrow"/>
              </a:rPr>
              <a:t> </a:t>
            </a:r>
            <a:r>
              <a:rPr sz="705" spc="-3" dirty="0">
                <a:latin typeface="Arial Narrow"/>
                <a:cs typeface="Arial Narrow"/>
              </a:rPr>
              <a:t>jednotky.</a:t>
            </a:r>
            <a:endParaRPr sz="705">
              <a:latin typeface="Arial Narrow"/>
              <a:cs typeface="Arial Narrow"/>
            </a:endParaRPr>
          </a:p>
          <a:p>
            <a:pPr marL="8145" marR="4072">
              <a:lnSpc>
                <a:spcPts val="814"/>
              </a:lnSpc>
              <a:spcBef>
                <a:spcPts val="391"/>
              </a:spcBef>
              <a:buAutoNum type="arabicParenBoth" startAt="4"/>
              <a:tabLst>
                <a:tab pos="125425" algn="l"/>
              </a:tabLst>
            </a:pPr>
            <a:r>
              <a:rPr sz="705" spc="-3" dirty="0">
                <a:latin typeface="Arial Narrow"/>
                <a:cs typeface="Arial Narrow"/>
              </a:rPr>
              <a:t>Informácie </a:t>
            </a:r>
            <a:r>
              <a:rPr sz="705" dirty="0">
                <a:latin typeface="Arial Narrow"/>
                <a:cs typeface="Arial Narrow"/>
              </a:rPr>
              <a:t>o </a:t>
            </a:r>
            <a:r>
              <a:rPr sz="705" spc="-3" dirty="0">
                <a:latin typeface="Arial Narrow"/>
                <a:cs typeface="Arial Narrow"/>
              </a:rPr>
              <a:t>významných skutočnostiach, </a:t>
            </a:r>
            <a:r>
              <a:rPr sz="705" dirty="0">
                <a:latin typeface="Arial Narrow"/>
                <a:cs typeface="Arial Narrow"/>
              </a:rPr>
              <a:t>ktoré </a:t>
            </a:r>
            <a:r>
              <a:rPr sz="705" spc="-3" dirty="0">
                <a:latin typeface="Arial Narrow"/>
                <a:cs typeface="Arial Narrow"/>
              </a:rPr>
              <a:t>nastali medzi dňom, </a:t>
            </a:r>
            <a:r>
              <a:rPr sz="705" dirty="0">
                <a:latin typeface="Arial Narrow"/>
                <a:cs typeface="Arial Narrow"/>
              </a:rPr>
              <a:t>ku ktorému </a:t>
            </a:r>
            <a:r>
              <a:rPr sz="705" spc="-3" dirty="0">
                <a:latin typeface="Arial Narrow"/>
                <a:cs typeface="Arial Narrow"/>
              </a:rPr>
              <a:t>sa zostavuje účtovná </a:t>
            </a:r>
            <a:r>
              <a:rPr sz="705" dirty="0">
                <a:latin typeface="Arial Narrow"/>
                <a:cs typeface="Arial Narrow"/>
              </a:rPr>
              <a:t>závierka a dňom </a:t>
            </a:r>
            <a:r>
              <a:rPr sz="705" spc="-3" dirty="0">
                <a:latin typeface="Arial Narrow"/>
                <a:cs typeface="Arial Narrow"/>
              </a:rPr>
              <a:t>jej  zostavenia.</a:t>
            </a:r>
            <a:endParaRPr sz="705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0850" y="2363648"/>
            <a:ext cx="2452020" cy="108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/>
            <a:r>
              <a:rPr sz="705" b="1" dirty="0">
                <a:latin typeface="Arial Narrow"/>
                <a:cs typeface="Arial Narrow"/>
              </a:rPr>
              <a:t>Vzorová </a:t>
            </a:r>
            <a:r>
              <a:rPr sz="705" b="1" spc="-3" dirty="0">
                <a:latin typeface="Arial Narrow"/>
                <a:cs typeface="Arial Narrow"/>
              </a:rPr>
              <a:t>tabuľka </a:t>
            </a:r>
            <a:r>
              <a:rPr sz="705" b="1" dirty="0">
                <a:latin typeface="Arial Narrow"/>
                <a:cs typeface="Arial Narrow"/>
              </a:rPr>
              <a:t>k </a:t>
            </a:r>
            <a:r>
              <a:rPr sz="705" b="1" spc="-3" dirty="0">
                <a:latin typeface="Arial Narrow"/>
                <a:cs typeface="Arial Narrow"/>
              </a:rPr>
              <a:t>čl. </a:t>
            </a:r>
            <a:r>
              <a:rPr sz="705" b="1" dirty="0">
                <a:latin typeface="Arial Narrow"/>
                <a:cs typeface="Arial Narrow"/>
              </a:rPr>
              <a:t>I ods.  4 o počte zamestnancov a</a:t>
            </a:r>
            <a:r>
              <a:rPr sz="705" b="1" spc="-58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dobrovoľníkov</a:t>
            </a:r>
            <a:endParaRPr sz="705">
              <a:latin typeface="Arial Narrow"/>
              <a:cs typeface="Arial Narro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545683" y="2523614"/>
          <a:ext cx="4040518" cy="10174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282"/>
                <a:gridCol w="981296"/>
                <a:gridCol w="1039940"/>
              </a:tblGrid>
              <a:tr h="317651"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Bežné  účtovné</a:t>
                      </a:r>
                      <a:r>
                        <a:rPr sz="700" b="1" spc="-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obdobie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Bezprostredne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137160" marR="128905" algn="ctr">
                        <a:lnSpc>
                          <a:spcPts val="1250"/>
                        </a:lnSpc>
                        <a:spcBef>
                          <a:spcPts val="75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predchádzajúce</a:t>
                      </a:r>
                      <a:r>
                        <a:rPr sz="700" b="1" spc="-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účtovné 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obdobie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4201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Priemerný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prepočítaný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počet</a:t>
                      </a:r>
                      <a:r>
                        <a:rPr sz="7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zamestnancov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2246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z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toho 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počet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vedúcich</a:t>
                      </a:r>
                      <a:r>
                        <a:rPr sz="7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zamestnancov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4201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Počet dobrovoľníkov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vyslaných účtovnou</a:t>
                      </a:r>
                      <a:r>
                        <a:rPr sz="7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jednotkou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9161">
                <a:tc>
                  <a:txBody>
                    <a:bodyPr/>
                    <a:lstStyle/>
                    <a:p>
                      <a:pPr marL="63500">
                        <a:lnSpc>
                          <a:spcPts val="1170"/>
                        </a:lnSpc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Počet dobrovoľníkov, ktorí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vykonávali</a:t>
                      </a:r>
                      <a:r>
                        <a:rPr sz="700" spc="-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dobrovoľnícku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3500">
                        <a:lnSpc>
                          <a:spcPts val="1285"/>
                        </a:lnSpc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činnosť pre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účtovnú jednotku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počas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účtovného</a:t>
                      </a:r>
                      <a:r>
                        <a:rPr sz="7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27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688756" y="4164238"/>
            <a:ext cx="234573" cy="17953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8145">
              <a:lnSpc>
                <a:spcPts val="718"/>
              </a:lnSpc>
            </a:pPr>
            <a:r>
              <a:rPr dirty="0"/>
              <a:t>Strana</a:t>
            </a:r>
            <a:r>
              <a:rPr spc="-55" dirty="0"/>
              <a:t> </a:t>
            </a:r>
            <a:r>
              <a:rPr dirty="0"/>
              <a:t>12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480850" y="661059"/>
            <a:ext cx="4078555" cy="308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 marR="3258">
              <a:lnSpc>
                <a:spcPct val="141800"/>
              </a:lnSpc>
            </a:pPr>
            <a:r>
              <a:rPr sz="705" b="1" dirty="0">
                <a:latin typeface="Arial Narrow"/>
                <a:cs typeface="Arial Narrow"/>
              </a:rPr>
              <a:t>Vzorová </a:t>
            </a:r>
            <a:r>
              <a:rPr sz="705" b="1" spc="-3" dirty="0">
                <a:latin typeface="Arial Narrow"/>
                <a:cs typeface="Arial Narrow"/>
              </a:rPr>
              <a:t>tabuľka </a:t>
            </a:r>
            <a:r>
              <a:rPr sz="705" b="1" dirty="0">
                <a:latin typeface="Arial Narrow"/>
                <a:cs typeface="Arial Narrow"/>
              </a:rPr>
              <a:t>k </a:t>
            </a:r>
            <a:r>
              <a:rPr sz="705" b="1" spc="-3" dirty="0">
                <a:latin typeface="Arial Narrow"/>
                <a:cs typeface="Arial Narrow"/>
              </a:rPr>
              <a:t>čl. III </a:t>
            </a:r>
            <a:r>
              <a:rPr sz="705" b="1" dirty="0">
                <a:latin typeface="Arial Narrow"/>
                <a:cs typeface="Arial Narrow"/>
              </a:rPr>
              <a:t>ods. 1 o stave a pohybe dlhodobého nehmotného </a:t>
            </a:r>
            <a:r>
              <a:rPr sz="705" b="1" spc="-3" dirty="0">
                <a:latin typeface="Arial Narrow"/>
                <a:cs typeface="Arial Narrow"/>
              </a:rPr>
              <a:t>majetku </a:t>
            </a:r>
            <a:r>
              <a:rPr sz="705" b="1" dirty="0">
                <a:latin typeface="Arial Narrow"/>
                <a:cs typeface="Arial Narrow"/>
              </a:rPr>
              <a:t>a dlhodobého hmotného </a:t>
            </a:r>
            <a:r>
              <a:rPr sz="705" b="1" spc="-3" dirty="0">
                <a:latin typeface="Arial Narrow"/>
                <a:cs typeface="Arial Narrow"/>
              </a:rPr>
              <a:t>majetku  </a:t>
            </a:r>
            <a:r>
              <a:rPr sz="705" b="1" dirty="0">
                <a:latin typeface="Arial Narrow"/>
                <a:cs typeface="Arial Narrow"/>
              </a:rPr>
              <a:t>Tabuľka č.</a:t>
            </a:r>
            <a:r>
              <a:rPr sz="705" b="1" spc="-77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1</a:t>
            </a:r>
            <a:endParaRPr sz="705">
              <a:latin typeface="Arial Narrow"/>
              <a:cs typeface="Arial Narrow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57718" y="1018437"/>
          <a:ext cx="6302191" cy="2998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568"/>
                <a:gridCol w="760407"/>
                <a:gridCol w="762362"/>
                <a:gridCol w="762362"/>
                <a:gridCol w="762362"/>
                <a:gridCol w="762362"/>
                <a:gridCol w="760407"/>
                <a:gridCol w="762362"/>
              </a:tblGrid>
              <a:tr h="518015"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40005">
                        <a:lnSpc>
                          <a:spcPts val="118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Nehmotné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283210" marR="276225" indent="63500">
                        <a:lnSpc>
                          <a:spcPct val="95500"/>
                        </a:lnSpc>
                        <a:spcBef>
                          <a:spcPts val="35"/>
                        </a:spcBef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výsledky 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z</a:t>
                      </a:r>
                      <a:r>
                        <a:rPr sz="700" b="1" spc="-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vývojovej  a</a:t>
                      </a:r>
                      <a:r>
                        <a:rPr sz="700" b="1" spc="-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obdobnej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368300">
                        <a:lnSpc>
                          <a:spcPts val="127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činnosti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396240">
                        <a:lnSpc>
                          <a:spcPct val="100000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Softvér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Oceniteľné</a:t>
                      </a:r>
                      <a:r>
                        <a:rPr sz="700" b="1" spc="-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práva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5090" marR="74295" indent="17780">
                        <a:lnSpc>
                          <a:spcPts val="1270"/>
                        </a:lnSpc>
                        <a:spcBef>
                          <a:spcPts val="5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Ostatný dlhodobý  nehmotný</a:t>
                      </a:r>
                      <a:r>
                        <a:rPr sz="700" b="1" spc="-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majetok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6379" marR="238760" indent="2540" algn="ctr">
                        <a:lnSpc>
                          <a:spcPct val="95200"/>
                        </a:lnSpc>
                        <a:spcBef>
                          <a:spcPts val="595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Obstaranie  d</a:t>
                      </a:r>
                      <a:r>
                        <a:rPr sz="700" b="1" spc="-15" dirty="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hodobého  neh</a:t>
                      </a:r>
                      <a:r>
                        <a:rPr sz="700" b="1" spc="5" dirty="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700" b="1" spc="5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né</a:t>
                      </a:r>
                      <a:r>
                        <a:rPr sz="700" b="1" spc="-30" dirty="0">
                          <a:latin typeface="Arial Narrow"/>
                          <a:cs typeface="Arial Narrow"/>
                        </a:rPr>
                        <a:t>h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o  majetku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 marR="74295" indent="-3810" algn="ctr">
                        <a:lnSpc>
                          <a:spcPct val="95200"/>
                        </a:lnSpc>
                        <a:spcBef>
                          <a:spcPts val="595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Poskytnuté 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preddavky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na  dlhodobý  nehmotný</a:t>
                      </a:r>
                      <a:r>
                        <a:rPr sz="700" b="1" spc="-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majetok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Spolu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7651">
                <a:tc>
                  <a:txBody>
                    <a:bodyPr/>
                    <a:lstStyle/>
                    <a:p>
                      <a:pPr marL="66675">
                        <a:lnSpc>
                          <a:spcPts val="118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Prvotné ocenenie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700" spc="-1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stav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 marR="378460">
                        <a:lnSpc>
                          <a:spcPts val="1270"/>
                        </a:lnSpc>
                        <a:spcBef>
                          <a:spcPts val="60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na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začiatku</a:t>
                      </a:r>
                      <a:r>
                        <a:rPr sz="700" spc="-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bežného 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účtovného</a:t>
                      </a:r>
                      <a:r>
                        <a:rPr sz="7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8111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prírastky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811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úbytky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811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presuny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116">
                <a:tc>
                  <a:txBody>
                    <a:bodyPr/>
                    <a:lstStyle/>
                    <a:p>
                      <a:pPr marL="66675">
                        <a:lnSpc>
                          <a:spcPts val="1180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Stav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na konci</a:t>
                      </a:r>
                      <a:r>
                        <a:rPr sz="700" spc="-114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bežného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>
                        <a:lnSpc>
                          <a:spcPts val="129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účtovného</a:t>
                      </a:r>
                      <a:r>
                        <a:rPr sz="7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808">
                <a:tc>
                  <a:txBody>
                    <a:bodyPr/>
                    <a:lstStyle/>
                    <a:p>
                      <a:pPr marL="66675">
                        <a:lnSpc>
                          <a:spcPts val="1170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Oprávky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–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stav</a:t>
                      </a:r>
                      <a:r>
                        <a:rPr sz="700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na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 marR="461645">
                        <a:lnSpc>
                          <a:spcPts val="1270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začiatku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bežného 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účtovného</a:t>
                      </a:r>
                      <a:r>
                        <a:rPr sz="7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06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prírastky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8111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úbytky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9160">
                <a:tc>
                  <a:txBody>
                    <a:bodyPr/>
                    <a:lstStyle/>
                    <a:p>
                      <a:pPr marL="66675">
                        <a:lnSpc>
                          <a:spcPts val="1170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Stav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na konci</a:t>
                      </a:r>
                      <a:r>
                        <a:rPr sz="700" spc="-114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bežného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>
                        <a:lnSpc>
                          <a:spcPts val="128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účtovného</a:t>
                      </a:r>
                      <a:r>
                        <a:rPr sz="7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7651">
                <a:tc>
                  <a:txBody>
                    <a:bodyPr/>
                    <a:lstStyle/>
                    <a:p>
                      <a:pPr marL="66675">
                        <a:lnSpc>
                          <a:spcPts val="1180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Opravné položky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–</a:t>
                      </a:r>
                      <a:r>
                        <a:rPr sz="700" spc="-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stav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 marR="378460">
                        <a:lnSpc>
                          <a:spcPts val="1250"/>
                        </a:lnSpc>
                        <a:spcBef>
                          <a:spcPts val="75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na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začiatku</a:t>
                      </a:r>
                      <a:r>
                        <a:rPr sz="700" spc="-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bežného  účtovného</a:t>
                      </a:r>
                      <a:r>
                        <a:rPr sz="700" spc="-1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901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prírastky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2698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úbytky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318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6688756" y="4164238"/>
            <a:ext cx="234573" cy="17953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8145">
              <a:lnSpc>
                <a:spcPts val="718"/>
              </a:lnSpc>
            </a:pPr>
            <a:r>
              <a:rPr dirty="0"/>
              <a:t>Strana</a:t>
            </a:r>
            <a:r>
              <a:rPr spc="-55" dirty="0"/>
              <a:t> </a:t>
            </a:r>
            <a:r>
              <a:rPr dirty="0"/>
              <a:t>13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57718" y="345995"/>
          <a:ext cx="6302191" cy="770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568"/>
                <a:gridCol w="760407"/>
                <a:gridCol w="762362"/>
                <a:gridCol w="762362"/>
                <a:gridCol w="762362"/>
                <a:gridCol w="762362"/>
                <a:gridCol w="760407"/>
                <a:gridCol w="762362"/>
              </a:tblGrid>
              <a:tr h="211116">
                <a:tc>
                  <a:txBody>
                    <a:bodyPr/>
                    <a:lstStyle/>
                    <a:p>
                      <a:pPr marL="66675">
                        <a:lnSpc>
                          <a:spcPts val="1180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Stav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na konci</a:t>
                      </a:r>
                      <a:r>
                        <a:rPr sz="700" spc="-114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bežného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>
                        <a:lnSpc>
                          <a:spcPts val="129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účtovného</a:t>
                      </a:r>
                      <a:r>
                        <a:rPr sz="7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743">
                <a:tc gridSpan="8"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Zostatková</a:t>
                      </a:r>
                      <a:r>
                        <a:rPr sz="700" b="1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hodnota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9160">
                <a:tc>
                  <a:txBody>
                    <a:bodyPr/>
                    <a:lstStyle/>
                    <a:p>
                      <a:pPr marL="66675">
                        <a:lnSpc>
                          <a:spcPts val="1180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Stav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na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začiatku</a:t>
                      </a:r>
                      <a:r>
                        <a:rPr sz="700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bežného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>
                        <a:lnSpc>
                          <a:spcPts val="129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účtovného</a:t>
                      </a:r>
                      <a:r>
                        <a:rPr sz="7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9161">
                <a:tc>
                  <a:txBody>
                    <a:bodyPr/>
                    <a:lstStyle/>
                    <a:p>
                      <a:pPr marL="66675">
                        <a:lnSpc>
                          <a:spcPts val="1180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Stav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na konci</a:t>
                      </a:r>
                      <a:r>
                        <a:rPr sz="700" spc="-114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bežného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>
                        <a:lnSpc>
                          <a:spcPts val="129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účtovného</a:t>
                      </a:r>
                      <a:r>
                        <a:rPr sz="7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480850" y="1263110"/>
            <a:ext cx="444711" cy="108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/>
            <a:r>
              <a:rPr sz="705" b="1" dirty="0">
                <a:latin typeface="Arial Narrow"/>
                <a:cs typeface="Arial Narrow"/>
              </a:rPr>
              <a:t>Tabuľka č.</a:t>
            </a:r>
            <a:r>
              <a:rPr sz="705" b="1" spc="-77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2</a:t>
            </a:r>
            <a:endParaRPr sz="705">
              <a:latin typeface="Arial Narrow"/>
              <a:cs typeface="Arial Narro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57719" y="1425030"/>
          <a:ext cx="6388199" cy="2651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683"/>
                <a:gridCol w="500422"/>
                <a:gridCol w="500422"/>
                <a:gridCol w="492602"/>
                <a:gridCol w="508241"/>
                <a:gridCol w="506286"/>
                <a:gridCol w="586432"/>
                <a:gridCol w="498467"/>
                <a:gridCol w="500422"/>
                <a:gridCol w="508241"/>
                <a:gridCol w="506287"/>
                <a:gridCol w="488694"/>
              </a:tblGrid>
              <a:tr h="619663"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Pozemky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9079" marR="111125" indent="-140335">
                        <a:lnSpc>
                          <a:spcPts val="125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U</a:t>
                      </a:r>
                      <a:r>
                        <a:rPr sz="700" b="1" spc="5" dirty="0">
                          <a:latin typeface="Arial Narrow"/>
                          <a:cs typeface="Arial Narrow"/>
                        </a:rPr>
                        <a:t>m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700" b="1" spc="-15" dirty="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ecké  diela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142875">
                        <a:lnSpc>
                          <a:spcPts val="124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700" b="1" spc="-114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zbierky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4945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Stavby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Samostatné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146050" marR="138430" algn="ctr">
                        <a:lnSpc>
                          <a:spcPts val="1270"/>
                        </a:lnSpc>
                        <a:spcBef>
                          <a:spcPts val="45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hnu</a:t>
                      </a:r>
                      <a:r>
                        <a:rPr sz="700" b="1" spc="5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700" b="1" spc="10" dirty="0">
                          <a:latin typeface="Arial Narrow"/>
                          <a:cs typeface="Arial Narrow"/>
                        </a:rPr>
                        <a:t>ľ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né  veci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81915" marR="71120" indent="-635" algn="ctr">
                        <a:lnSpc>
                          <a:spcPts val="1250"/>
                        </a:lnSpc>
                        <a:spcBef>
                          <a:spcPts val="15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a súbory  hnu</a:t>
                      </a:r>
                      <a:r>
                        <a:rPr sz="700" b="1" spc="5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700" b="1" spc="10" dirty="0">
                          <a:latin typeface="Arial Narrow"/>
                          <a:cs typeface="Arial Narrow"/>
                        </a:rPr>
                        <a:t>ľ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ný</a:t>
                      </a:r>
                      <a:r>
                        <a:rPr sz="700" b="1" spc="-25" dirty="0">
                          <a:latin typeface="Arial Narrow"/>
                          <a:cs typeface="Arial Narrow"/>
                        </a:rPr>
                        <a:t>c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h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3810" algn="ctr">
                        <a:lnSpc>
                          <a:spcPts val="124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vecí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78740" marR="68580" indent="48260">
                        <a:lnSpc>
                          <a:spcPts val="1270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Dopravné 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700" b="1" spc="5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os</a:t>
                      </a:r>
                      <a:r>
                        <a:rPr sz="700" b="1" spc="5" dirty="0">
                          <a:latin typeface="Arial Narrow"/>
                          <a:cs typeface="Arial Narrow"/>
                        </a:rPr>
                        <a:t>tr</a:t>
                      </a:r>
                      <a:r>
                        <a:rPr sz="700" b="1" spc="-15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edky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00" marR="56515" algn="ctr">
                        <a:lnSpc>
                          <a:spcPct val="9550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Pestova</a:t>
                      </a:r>
                      <a:r>
                        <a:rPr sz="700" b="1" spc="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700" b="1" spc="-25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700" b="1" spc="10" dirty="0">
                          <a:latin typeface="Arial Narrow"/>
                          <a:cs typeface="Arial Narrow"/>
                        </a:rPr>
                        <a:t>ľ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ské 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celky trvalých 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porastov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28600" marR="132080" indent="-94615">
                        <a:lnSpc>
                          <a:spcPts val="127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Zák</a:t>
                      </a:r>
                      <a:r>
                        <a:rPr sz="700" b="1" spc="-15" dirty="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adné 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stádo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170180" marR="162560" indent="8890">
                        <a:lnSpc>
                          <a:spcPts val="1250"/>
                        </a:lnSpc>
                        <a:spcBef>
                          <a:spcPts val="15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a ťažné  zv</a:t>
                      </a:r>
                      <a:r>
                        <a:rPr sz="700" b="1" spc="-10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e</a:t>
                      </a:r>
                      <a:r>
                        <a:rPr sz="700" b="1" spc="5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700" b="1" spc="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á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 marR="119380" indent="54610">
                        <a:lnSpc>
                          <a:spcPct val="95500"/>
                        </a:lnSpc>
                        <a:spcBef>
                          <a:spcPts val="565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Drobný  a ostatný  d</a:t>
                      </a:r>
                      <a:r>
                        <a:rPr sz="700" b="1" spc="-15" dirty="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hodobý  hmotný  majetok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66675" marR="55244" indent="-1270" algn="ctr">
                        <a:lnSpc>
                          <a:spcPct val="9580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Obstaranie  d</a:t>
                      </a:r>
                      <a:r>
                        <a:rPr sz="700" b="1" spc="-15" dirty="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hodobého  hmotného  majetku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7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Poskytnuté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103505" marR="95885" algn="ctr">
                        <a:lnSpc>
                          <a:spcPct val="95900"/>
                        </a:lnSpc>
                        <a:spcBef>
                          <a:spcPts val="15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700" b="1" spc="5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eddavky 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na    dlhodobý  hmotný  majetok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Spolu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367">
                <a:tc>
                  <a:txBody>
                    <a:bodyPr/>
                    <a:lstStyle/>
                    <a:p>
                      <a:pPr marL="66675">
                        <a:lnSpc>
                          <a:spcPts val="118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Prvotné ocenenie</a:t>
                      </a:r>
                      <a:r>
                        <a:rPr sz="700" b="1" spc="-1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-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 marR="151130">
                        <a:lnSpc>
                          <a:spcPct val="95500"/>
                        </a:lnSpc>
                        <a:spcBef>
                          <a:spcPts val="35"/>
                        </a:spcBef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stav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na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začiatku 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bežného</a:t>
                      </a:r>
                      <a:r>
                        <a:rPr sz="700" spc="-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účtovného 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56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prírastky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929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úbytky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593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presuny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7651">
                <a:tc>
                  <a:txBody>
                    <a:bodyPr/>
                    <a:lstStyle/>
                    <a:p>
                      <a:pPr marL="66675">
                        <a:lnSpc>
                          <a:spcPts val="1180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Stav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na</a:t>
                      </a:r>
                      <a:r>
                        <a:rPr sz="700" spc="-1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konci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 marR="151130">
                        <a:lnSpc>
                          <a:spcPts val="1250"/>
                        </a:lnSpc>
                        <a:spcBef>
                          <a:spcPts val="75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bežného</a:t>
                      </a:r>
                      <a:r>
                        <a:rPr sz="700" spc="-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účtovného 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2764">
                <a:tc>
                  <a:txBody>
                    <a:bodyPr/>
                    <a:lstStyle/>
                    <a:p>
                      <a:pPr marL="66675">
                        <a:lnSpc>
                          <a:spcPts val="1170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Oprávky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–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stav</a:t>
                      </a:r>
                      <a:r>
                        <a:rPr sz="700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na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 marR="184150">
                        <a:lnSpc>
                          <a:spcPts val="1270"/>
                        </a:lnSpc>
                        <a:spcBef>
                          <a:spcPts val="45"/>
                        </a:spcBef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začiatku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bežného 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účtovného</a:t>
                      </a:r>
                      <a:r>
                        <a:rPr sz="7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884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prírastky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793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úbytky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7513">
                <a:tc>
                  <a:txBody>
                    <a:bodyPr/>
                    <a:lstStyle/>
                    <a:p>
                      <a:pPr marL="66675">
                        <a:lnSpc>
                          <a:spcPts val="120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Stav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na</a:t>
                      </a:r>
                      <a:r>
                        <a:rPr sz="700" spc="-1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konci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629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6688756" y="4164238"/>
            <a:ext cx="234573" cy="17953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8145">
              <a:lnSpc>
                <a:spcPts val="718"/>
              </a:lnSpc>
            </a:pPr>
            <a:r>
              <a:rPr dirty="0"/>
              <a:t>Strana</a:t>
            </a:r>
            <a:r>
              <a:rPr spc="-55" dirty="0"/>
              <a:t> </a:t>
            </a:r>
            <a:r>
              <a:rPr dirty="0"/>
              <a:t>14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57719" y="345995"/>
          <a:ext cx="6394148" cy="1990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683"/>
                <a:gridCol w="500422"/>
                <a:gridCol w="500422"/>
                <a:gridCol w="492602"/>
                <a:gridCol w="508241"/>
                <a:gridCol w="506286"/>
                <a:gridCol w="586432"/>
                <a:gridCol w="498467"/>
                <a:gridCol w="500422"/>
                <a:gridCol w="508241"/>
                <a:gridCol w="506287"/>
                <a:gridCol w="488694"/>
              </a:tblGrid>
              <a:tr h="211116">
                <a:tc>
                  <a:txBody>
                    <a:bodyPr/>
                    <a:lstStyle/>
                    <a:p>
                      <a:pPr marL="66675">
                        <a:lnSpc>
                          <a:spcPts val="1180"/>
                        </a:lnSpc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bežného</a:t>
                      </a:r>
                      <a:r>
                        <a:rPr sz="700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účtovného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>
                        <a:lnSpc>
                          <a:spcPts val="1295"/>
                        </a:lnSpc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412">
                <a:tc>
                  <a:txBody>
                    <a:bodyPr/>
                    <a:lstStyle/>
                    <a:p>
                      <a:pPr marL="66675">
                        <a:lnSpc>
                          <a:spcPts val="1170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Opravné položky</a:t>
                      </a:r>
                      <a:r>
                        <a:rPr sz="700" b="1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–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 marR="150495">
                        <a:lnSpc>
                          <a:spcPct val="95500"/>
                        </a:lnSpc>
                        <a:spcBef>
                          <a:spcPts val="20"/>
                        </a:spcBef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stav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na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začiatku 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bežného</a:t>
                      </a:r>
                      <a:r>
                        <a:rPr sz="700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účtovného  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9014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prírastky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2699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úbytky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2763">
                <a:tc>
                  <a:txBody>
                    <a:bodyPr/>
                    <a:lstStyle/>
                    <a:p>
                      <a:pPr marL="66675">
                        <a:lnSpc>
                          <a:spcPts val="1170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Stav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na</a:t>
                      </a:r>
                      <a:r>
                        <a:rPr sz="700" spc="-1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konci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 marR="151130">
                        <a:lnSpc>
                          <a:spcPts val="1270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bežného</a:t>
                      </a:r>
                      <a:r>
                        <a:rPr sz="700" spc="-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účtovného 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0518">
                <a:tc gridSpan="12"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Zostatková</a:t>
                      </a:r>
                      <a:r>
                        <a:rPr sz="700" b="1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hodnota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7651">
                <a:tc>
                  <a:txBody>
                    <a:bodyPr/>
                    <a:lstStyle/>
                    <a:p>
                      <a:pPr marL="66675">
                        <a:lnSpc>
                          <a:spcPts val="1180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Stav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na</a:t>
                      </a:r>
                      <a:r>
                        <a:rPr sz="700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začiatku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 marR="151130">
                        <a:lnSpc>
                          <a:spcPts val="1250"/>
                        </a:lnSpc>
                        <a:spcBef>
                          <a:spcPts val="75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bežného</a:t>
                      </a:r>
                      <a:r>
                        <a:rPr sz="700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účtovného  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2763">
                <a:tc>
                  <a:txBody>
                    <a:bodyPr/>
                    <a:lstStyle/>
                    <a:p>
                      <a:pPr marL="66675">
                        <a:lnSpc>
                          <a:spcPts val="1170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Stav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na</a:t>
                      </a:r>
                      <a:r>
                        <a:rPr sz="700" spc="-1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konci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 marR="150495">
                        <a:lnSpc>
                          <a:spcPts val="1270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bežného</a:t>
                      </a:r>
                      <a:r>
                        <a:rPr sz="700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účtovného 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480850" y="2477025"/>
            <a:ext cx="3988554" cy="108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/>
            <a:r>
              <a:rPr sz="705" b="1" dirty="0">
                <a:latin typeface="Arial Narrow"/>
                <a:cs typeface="Arial Narrow"/>
              </a:rPr>
              <a:t>Vzorová </a:t>
            </a:r>
            <a:r>
              <a:rPr sz="705" b="1" spc="-3" dirty="0">
                <a:latin typeface="Arial Narrow"/>
                <a:cs typeface="Arial Narrow"/>
              </a:rPr>
              <a:t>tabuľka </a:t>
            </a:r>
            <a:r>
              <a:rPr sz="705" b="1" dirty="0">
                <a:latin typeface="Arial Narrow"/>
                <a:cs typeface="Arial Narrow"/>
              </a:rPr>
              <a:t>k </a:t>
            </a:r>
            <a:r>
              <a:rPr sz="705" b="1" spc="-3" dirty="0">
                <a:latin typeface="Arial Narrow"/>
                <a:cs typeface="Arial Narrow"/>
              </a:rPr>
              <a:t>čl. III </a:t>
            </a:r>
            <a:r>
              <a:rPr sz="705" b="1" dirty="0">
                <a:latin typeface="Arial Narrow"/>
                <a:cs typeface="Arial Narrow"/>
              </a:rPr>
              <a:t>ods. 4 a 5  o štruktúre a o </a:t>
            </a:r>
            <a:r>
              <a:rPr sz="705" b="1" spc="-3" dirty="0">
                <a:latin typeface="Arial Narrow"/>
                <a:cs typeface="Arial Narrow"/>
              </a:rPr>
              <a:t>zmenách jednotlivých položiek </a:t>
            </a:r>
            <a:r>
              <a:rPr sz="705" b="1" dirty="0">
                <a:latin typeface="Arial Narrow"/>
                <a:cs typeface="Arial Narrow"/>
              </a:rPr>
              <a:t>dlhodobého finančného</a:t>
            </a:r>
            <a:r>
              <a:rPr sz="705" b="1" spc="-19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majetku</a:t>
            </a:r>
            <a:endParaRPr sz="705">
              <a:latin typeface="Arial Narrow"/>
              <a:cs typeface="Arial Narro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63583" y="2638945"/>
          <a:ext cx="6218219" cy="1384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8729"/>
                <a:gridCol w="865965"/>
                <a:gridCol w="807321"/>
                <a:gridCol w="691990"/>
                <a:gridCol w="625527"/>
                <a:gridCol w="529743"/>
                <a:gridCol w="578613"/>
                <a:gridCol w="529743"/>
                <a:gridCol w="404638"/>
              </a:tblGrid>
              <a:tr h="670488"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03835" marR="199390" indent="-1905" algn="ctr">
                        <a:lnSpc>
                          <a:spcPts val="1250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Podielové cenné  papiere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700" b="1" spc="-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podiely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54610" marR="47625" algn="ctr">
                        <a:lnSpc>
                          <a:spcPts val="1250"/>
                        </a:lnSpc>
                        <a:spcBef>
                          <a:spcPts val="20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v</a:t>
                      </a:r>
                      <a:r>
                        <a:rPr sz="700" b="1" spc="-5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ovládanej</a:t>
                      </a:r>
                      <a:r>
                        <a:rPr sz="700" b="1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obchodnej  spoločnosti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Podielové</a:t>
                      </a:r>
                      <a:r>
                        <a:rPr sz="700" b="1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cenné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158115" marR="153670" algn="ctr">
                        <a:lnSpc>
                          <a:spcPct val="95500"/>
                        </a:lnSpc>
                        <a:spcBef>
                          <a:spcPts val="35"/>
                        </a:spcBef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papiere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700" b="1" spc="-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podiely 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v obchodnej  spoločnosti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252729" marR="246379" algn="ctr">
                        <a:lnSpc>
                          <a:spcPts val="1270"/>
                        </a:lnSpc>
                        <a:spcBef>
                          <a:spcPts val="10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s</a:t>
                      </a:r>
                      <a:r>
                        <a:rPr sz="700" b="1" spc="-10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podstatným 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vplyvom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8260" marR="33655" indent="-2540" algn="ctr">
                        <a:lnSpc>
                          <a:spcPct val="95500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Dlhové cenné  papiere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držané</a:t>
                      </a:r>
                      <a:r>
                        <a:rPr sz="700" b="1" spc="-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do  splatnosti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73355" marR="165735" indent="-635" algn="ctr">
                        <a:lnSpc>
                          <a:spcPct val="95500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Pôžičky  podnikom 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v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skupine</a:t>
                      </a:r>
                      <a:r>
                        <a:rPr sz="700" b="1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2540" algn="ctr">
                        <a:lnSpc>
                          <a:spcPts val="125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ostatné</a:t>
                      </a:r>
                      <a:r>
                        <a:rPr sz="700" b="1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pôžičky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52400" marR="143510" indent="-635" algn="ctr">
                        <a:lnSpc>
                          <a:spcPct val="9520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Ostatný  d</a:t>
                      </a:r>
                      <a:r>
                        <a:rPr sz="700" b="1" spc="-15" dirty="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hodobý  finančný  majetok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21920" marR="109855" indent="-1270" algn="ctr">
                        <a:lnSpc>
                          <a:spcPct val="9520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Obstaranie  d</a:t>
                      </a:r>
                      <a:r>
                        <a:rPr sz="700" b="1" spc="-15" dirty="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hodobého  finančného  majetku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marR="31750" indent="-3810" algn="ctr">
                        <a:lnSpc>
                          <a:spcPct val="95900"/>
                        </a:lnSpc>
                        <a:spcBef>
                          <a:spcPts val="560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Poskytnuté 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preddavky</a:t>
                      </a:r>
                      <a:r>
                        <a:rPr sz="700" b="1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na  dlhodobý  finančný  majetok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Spolu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7286">
                <a:tc gridSpan="9">
                  <a:txBody>
                    <a:bodyPr/>
                    <a:lstStyle/>
                    <a:p>
                      <a:pPr marL="14604">
                        <a:lnSpc>
                          <a:spcPts val="120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Prvotné</a:t>
                      </a:r>
                      <a:r>
                        <a:rPr sz="700" b="1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ocenenie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9161">
                <a:tc>
                  <a:txBody>
                    <a:bodyPr/>
                    <a:lstStyle/>
                    <a:p>
                      <a:pPr marL="14604">
                        <a:lnSpc>
                          <a:spcPts val="1170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Stav 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na začiatku</a:t>
                      </a:r>
                      <a:r>
                        <a:rPr sz="700" spc="-1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bežného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14604">
                        <a:lnSpc>
                          <a:spcPts val="128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účtovného</a:t>
                      </a:r>
                      <a:r>
                        <a:rPr sz="7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7060"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Prírastky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9014"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Úbytky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7060"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Presuny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426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6688756" y="4164238"/>
            <a:ext cx="234573" cy="17953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8145">
              <a:lnSpc>
                <a:spcPts val="718"/>
              </a:lnSpc>
            </a:pPr>
            <a:r>
              <a:rPr dirty="0"/>
              <a:t>Strana</a:t>
            </a:r>
            <a:r>
              <a:rPr spc="-55" dirty="0"/>
              <a:t> </a:t>
            </a:r>
            <a:r>
              <a:rPr dirty="0"/>
              <a:t>15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63583" y="345995"/>
          <a:ext cx="6218219" cy="15442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8729"/>
                <a:gridCol w="865964"/>
                <a:gridCol w="807321"/>
                <a:gridCol w="691990"/>
                <a:gridCol w="625527"/>
                <a:gridCol w="529743"/>
                <a:gridCol w="578613"/>
                <a:gridCol w="529743"/>
                <a:gridCol w="404638"/>
              </a:tblGrid>
              <a:tr h="211116">
                <a:tc>
                  <a:txBody>
                    <a:bodyPr/>
                    <a:lstStyle/>
                    <a:p>
                      <a:pPr marL="14604">
                        <a:lnSpc>
                          <a:spcPts val="1180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Stav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na konci bežného</a:t>
                      </a:r>
                      <a:r>
                        <a:rPr sz="700" spc="-114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účtovného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14604">
                        <a:lnSpc>
                          <a:spcPts val="1295"/>
                        </a:lnSpc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7286">
                <a:tc gridSpan="9">
                  <a:txBody>
                    <a:bodyPr/>
                    <a:lstStyle/>
                    <a:p>
                      <a:pPr marL="14604">
                        <a:lnSpc>
                          <a:spcPts val="1205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Opravné</a:t>
                      </a:r>
                      <a:r>
                        <a:rPr sz="700" b="1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položky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9160">
                <a:tc>
                  <a:txBody>
                    <a:bodyPr/>
                    <a:lstStyle/>
                    <a:p>
                      <a:pPr marL="14604">
                        <a:lnSpc>
                          <a:spcPts val="1170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Stav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na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začiatku</a:t>
                      </a:r>
                      <a:r>
                        <a:rPr sz="7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bežného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14604">
                        <a:lnSpc>
                          <a:spcPts val="128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účtovného</a:t>
                      </a:r>
                      <a:r>
                        <a:rPr sz="7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7060"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Prírastky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9015"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Úbytky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9160">
                <a:tc>
                  <a:txBody>
                    <a:bodyPr/>
                    <a:lstStyle/>
                    <a:p>
                      <a:pPr marL="14604">
                        <a:lnSpc>
                          <a:spcPts val="1170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Stav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na konci bežného</a:t>
                      </a:r>
                      <a:r>
                        <a:rPr sz="700" spc="-114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účtovného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14604">
                        <a:lnSpc>
                          <a:spcPts val="1285"/>
                        </a:lnSpc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7286">
                <a:tc gridSpan="9">
                  <a:txBody>
                    <a:bodyPr/>
                    <a:lstStyle/>
                    <a:p>
                      <a:pPr marL="14604">
                        <a:lnSpc>
                          <a:spcPts val="120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Zostatková</a:t>
                      </a:r>
                      <a:r>
                        <a:rPr sz="700" b="1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hodnota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9161">
                <a:tc>
                  <a:txBody>
                    <a:bodyPr/>
                    <a:lstStyle/>
                    <a:p>
                      <a:pPr marL="14604">
                        <a:lnSpc>
                          <a:spcPts val="1180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Stav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na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začiatku</a:t>
                      </a:r>
                      <a:r>
                        <a:rPr sz="7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bežného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14604">
                        <a:lnSpc>
                          <a:spcPts val="129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účtovného</a:t>
                      </a:r>
                      <a:r>
                        <a:rPr sz="7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115">
                <a:tc>
                  <a:txBody>
                    <a:bodyPr/>
                    <a:lstStyle/>
                    <a:p>
                      <a:pPr marL="14604">
                        <a:lnSpc>
                          <a:spcPts val="1180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Stav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na konci bežného</a:t>
                      </a:r>
                      <a:r>
                        <a:rPr sz="700" spc="-114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účtovného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14604">
                        <a:lnSpc>
                          <a:spcPts val="1295"/>
                        </a:lnSpc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480850" y="2334326"/>
            <a:ext cx="2622248" cy="108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/>
            <a:r>
              <a:rPr sz="705" b="1" dirty="0">
                <a:latin typeface="Arial Narrow"/>
                <a:cs typeface="Arial Narrow"/>
              </a:rPr>
              <a:t>Vzorová </a:t>
            </a:r>
            <a:r>
              <a:rPr sz="705" b="1" spc="-3" dirty="0">
                <a:latin typeface="Arial Narrow"/>
                <a:cs typeface="Arial Narrow"/>
              </a:rPr>
              <a:t>tabuľka </a:t>
            </a:r>
            <a:r>
              <a:rPr sz="705" b="1" dirty="0">
                <a:latin typeface="Arial Narrow"/>
                <a:cs typeface="Arial Narrow"/>
              </a:rPr>
              <a:t>k </a:t>
            </a:r>
            <a:r>
              <a:rPr sz="705" b="1" spc="-3" dirty="0">
                <a:latin typeface="Arial Narrow"/>
                <a:cs typeface="Arial Narrow"/>
              </a:rPr>
              <a:t>čl. III </a:t>
            </a:r>
            <a:r>
              <a:rPr sz="705" b="1" dirty="0">
                <a:latin typeface="Arial Narrow"/>
                <a:cs typeface="Arial Narrow"/>
              </a:rPr>
              <a:t>ods. 4 o štruktúre dlhodobého finančného</a:t>
            </a:r>
            <a:r>
              <a:rPr sz="705" b="1" spc="-67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majetku</a:t>
            </a:r>
            <a:endParaRPr sz="705">
              <a:latin typeface="Arial Narrow"/>
              <a:cs typeface="Arial Narro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57718" y="2496247"/>
          <a:ext cx="6212517" cy="969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4623"/>
                <a:gridCol w="865965"/>
                <a:gridCol w="1037985"/>
                <a:gridCol w="693944"/>
                <a:gridCol w="1037985"/>
                <a:gridCol w="924608"/>
                <a:gridCol w="981297"/>
              </a:tblGrid>
              <a:tr h="16615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94945" marR="182880" indent="152400">
                        <a:lnSpc>
                          <a:spcPts val="1270"/>
                        </a:lnSpc>
                        <a:spcBef>
                          <a:spcPts val="840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Názov  spo</a:t>
                      </a:r>
                      <a:r>
                        <a:rPr sz="700" b="1" spc="-15" dirty="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čnos</a:t>
                      </a:r>
                      <a:r>
                        <a:rPr sz="700" b="1" spc="5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i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71475" marR="96520" indent="-265430">
                        <a:lnSpc>
                          <a:spcPts val="1270"/>
                        </a:lnSpc>
                        <a:spcBef>
                          <a:spcPts val="840"/>
                        </a:spcBef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Podiel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na</a:t>
                      </a:r>
                      <a:r>
                        <a:rPr sz="700" b="1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základnom  imaní </a:t>
                      </a:r>
                      <a:r>
                        <a:rPr sz="700" b="1" spc="5" dirty="0">
                          <a:latin typeface="Arial Narrow"/>
                          <a:cs typeface="Arial Narrow"/>
                        </a:rPr>
                        <a:t>(v</a:t>
                      </a:r>
                      <a:r>
                        <a:rPr sz="700" b="1" spc="-1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5" dirty="0">
                          <a:latin typeface="Arial Narrow"/>
                          <a:cs typeface="Arial Narrow"/>
                        </a:rPr>
                        <a:t>%)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30810" marR="123189" algn="ctr">
                        <a:lnSpc>
                          <a:spcPts val="1270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Podiel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účtovnej</a:t>
                      </a:r>
                      <a:r>
                        <a:rPr sz="700" b="1" spc="-6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jednotky 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na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hlasovacích</a:t>
                      </a:r>
                      <a:r>
                        <a:rPr sz="700" b="1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právach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700" b="1" spc="5" dirty="0">
                          <a:latin typeface="Arial Narrow"/>
                          <a:cs typeface="Arial Narrow"/>
                        </a:rPr>
                        <a:t>(v</a:t>
                      </a:r>
                      <a:r>
                        <a:rPr sz="700" b="1" spc="-1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5" dirty="0">
                          <a:latin typeface="Arial Narrow"/>
                          <a:cs typeface="Arial Narrow"/>
                        </a:rPr>
                        <a:t>%)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68300">
                        <a:lnSpc>
                          <a:spcPts val="127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Hodnota vlastného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imania ku</a:t>
                      </a:r>
                      <a:r>
                        <a:rPr sz="700" b="1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koncu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49300">
                        <a:lnSpc>
                          <a:spcPts val="127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Účtovná hodnota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ku</a:t>
                      </a:r>
                      <a:r>
                        <a:rPr sz="700" b="1" spc="-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koncu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417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6379" marR="238125" indent="-635" algn="ctr">
                        <a:lnSpc>
                          <a:spcPct val="95500"/>
                        </a:lnSpc>
                        <a:spcBef>
                          <a:spcPts val="445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bežného 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ú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č</a:t>
                      </a:r>
                      <a:r>
                        <a:rPr sz="700" b="1" spc="10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ovného 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0035" marR="266700" indent="-3175" algn="ctr">
                        <a:lnSpc>
                          <a:spcPct val="95500"/>
                        </a:lnSpc>
                        <a:spcBef>
                          <a:spcPts val="445"/>
                        </a:spcBef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bezprostredne 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predchádzajúceho  účtovného</a:t>
                      </a:r>
                      <a:r>
                        <a:rPr sz="700" b="1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496570" marR="168275" indent="-317500">
                        <a:lnSpc>
                          <a:spcPts val="1250"/>
                        </a:lnSpc>
                        <a:spcBef>
                          <a:spcPts val="5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bežného</a:t>
                      </a:r>
                      <a:r>
                        <a:rPr sz="700" b="1" spc="-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účtovného 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315" marR="223520" indent="-3175" algn="ctr">
                        <a:lnSpc>
                          <a:spcPct val="95500"/>
                        </a:lnSpc>
                        <a:spcBef>
                          <a:spcPts val="445"/>
                        </a:spcBef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bezprostredne 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predchádzajúceho  účtovného</a:t>
                      </a:r>
                      <a:r>
                        <a:rPr sz="700" b="1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9241"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9241"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9241"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169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6688756" y="4164238"/>
            <a:ext cx="234573" cy="17953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8145">
              <a:lnSpc>
                <a:spcPts val="718"/>
              </a:lnSpc>
            </a:pPr>
            <a:r>
              <a:rPr dirty="0"/>
              <a:t>Strana</a:t>
            </a:r>
            <a:r>
              <a:rPr spc="-55" dirty="0"/>
              <a:t> </a:t>
            </a:r>
            <a:r>
              <a:rPr dirty="0"/>
              <a:t>16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480849" y="291607"/>
            <a:ext cx="2727725" cy="308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 marR="3258">
              <a:lnSpc>
                <a:spcPct val="141800"/>
              </a:lnSpc>
            </a:pPr>
            <a:r>
              <a:rPr sz="705" b="1" dirty="0">
                <a:latin typeface="Arial Narrow"/>
                <a:cs typeface="Arial Narrow"/>
              </a:rPr>
              <a:t>Vzorová </a:t>
            </a:r>
            <a:r>
              <a:rPr sz="705" b="1" spc="-3" dirty="0">
                <a:latin typeface="Arial Narrow"/>
                <a:cs typeface="Arial Narrow"/>
              </a:rPr>
              <a:t>tabuľka </a:t>
            </a:r>
            <a:r>
              <a:rPr sz="705" b="1" dirty="0">
                <a:latin typeface="Arial Narrow"/>
                <a:cs typeface="Arial Narrow"/>
              </a:rPr>
              <a:t>k </a:t>
            </a:r>
            <a:r>
              <a:rPr sz="705" b="1" spc="-3" dirty="0">
                <a:latin typeface="Arial Narrow"/>
                <a:cs typeface="Arial Narrow"/>
              </a:rPr>
              <a:t>čl. III </a:t>
            </a:r>
            <a:r>
              <a:rPr sz="705" b="1" dirty="0">
                <a:latin typeface="Arial Narrow"/>
                <a:cs typeface="Arial Narrow"/>
              </a:rPr>
              <a:t>ods. 6 o </a:t>
            </a:r>
            <a:r>
              <a:rPr sz="705" b="1" spc="-3" dirty="0">
                <a:latin typeface="Arial Narrow"/>
                <a:cs typeface="Arial Narrow"/>
              </a:rPr>
              <a:t>položkách </a:t>
            </a:r>
            <a:r>
              <a:rPr sz="705" b="1" dirty="0">
                <a:latin typeface="Arial Narrow"/>
                <a:cs typeface="Arial Narrow"/>
              </a:rPr>
              <a:t>krátkodobého finančného majetku  Tabuľka č.</a:t>
            </a:r>
            <a:r>
              <a:rPr sz="705" b="1" spc="-77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1</a:t>
            </a:r>
            <a:endParaRPr sz="705">
              <a:latin typeface="Arial Narrow"/>
              <a:cs typeface="Arial Narrow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57718" y="648985"/>
          <a:ext cx="5801770" cy="19137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5191"/>
                <a:gridCol w="1382025"/>
                <a:gridCol w="809277"/>
                <a:gridCol w="922653"/>
                <a:gridCol w="1442623"/>
              </a:tblGrid>
              <a:tr h="259984"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Krátkodobý finančný</a:t>
                      </a:r>
                      <a:r>
                        <a:rPr sz="700" b="1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majetok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2805" marR="64769" indent="-780415">
                        <a:lnSpc>
                          <a:spcPts val="1250"/>
                        </a:lnSpc>
                        <a:spcBef>
                          <a:spcPts val="5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Stav na začiatku bežného</a:t>
                      </a:r>
                      <a:r>
                        <a:rPr sz="700" b="1" spc="-114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účtovného 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Prírastky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Úbytky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8525" marR="189865" indent="-701040">
                        <a:lnSpc>
                          <a:spcPts val="1250"/>
                        </a:lnSpc>
                        <a:spcBef>
                          <a:spcPts val="5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Stav na konci bežného</a:t>
                      </a:r>
                      <a:r>
                        <a:rPr sz="700" b="1" spc="-1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účtovného 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8030">
                <a:tc>
                  <a:txBody>
                    <a:bodyPr/>
                    <a:lstStyle/>
                    <a:p>
                      <a:pPr marL="66675">
                        <a:lnSpc>
                          <a:spcPts val="1170"/>
                        </a:lnSpc>
                        <a:tabLst>
                          <a:tab pos="740410" algn="l"/>
                          <a:tab pos="1206500" algn="l"/>
                          <a:tab pos="1743075" algn="l"/>
                        </a:tabLst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Majetkové	cenné	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papiere	na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>
                        <a:lnSpc>
                          <a:spcPts val="1285"/>
                        </a:lnSpc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obchodovanie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8030">
                <a:tc>
                  <a:txBody>
                    <a:bodyPr/>
                    <a:lstStyle/>
                    <a:p>
                      <a:pPr marL="66675">
                        <a:lnSpc>
                          <a:spcPts val="1180"/>
                        </a:lnSpc>
                        <a:tabLst>
                          <a:tab pos="630555" algn="l"/>
                          <a:tab pos="1151890" algn="l"/>
                          <a:tab pos="1743075" algn="l"/>
                        </a:tabLst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Dlhové	cenné	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papiere	na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>
                        <a:lnSpc>
                          <a:spcPts val="1295"/>
                        </a:lnSpc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obchodovanie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1633">
                <a:tc>
                  <a:txBody>
                    <a:bodyPr/>
                    <a:lstStyle/>
                    <a:p>
                      <a:pPr marL="66675">
                        <a:lnSpc>
                          <a:spcPts val="1180"/>
                        </a:lnSpc>
                        <a:tabLst>
                          <a:tab pos="633730" algn="l"/>
                          <a:tab pos="1157605" algn="l"/>
                          <a:tab pos="1749425" algn="l"/>
                        </a:tabLst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Dlhové	cenné	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papiere	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so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 marR="56515">
                        <a:lnSpc>
                          <a:spcPts val="1270"/>
                        </a:lnSpc>
                        <a:spcBef>
                          <a:spcPts val="60"/>
                        </a:spcBef>
                        <a:tabLst>
                          <a:tab pos="813435" algn="l"/>
                          <a:tab pos="1090930" algn="l"/>
                          <a:tab pos="1648460" algn="l"/>
                        </a:tabLst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sp</a:t>
                      </a:r>
                      <a:r>
                        <a:rPr sz="700" spc="-10" dirty="0">
                          <a:latin typeface="Arial Narrow"/>
                          <a:cs typeface="Arial Narrow"/>
                        </a:rPr>
                        <a:t>l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700" spc="-15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nos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ťo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u	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d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o	</a:t>
                      </a:r>
                      <a:r>
                        <a:rPr sz="700" spc="-10" dirty="0">
                          <a:latin typeface="Arial Narrow"/>
                          <a:cs typeface="Arial Narrow"/>
                        </a:rPr>
                        <a:t>j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ednéh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o	</a:t>
                      </a:r>
                      <a:r>
                        <a:rPr sz="700" spc="10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700" spc="-25" dirty="0">
                          <a:latin typeface="Arial Narrow"/>
                          <a:cs typeface="Arial Narrow"/>
                        </a:rPr>
                        <a:t>o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ka  držané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do</a:t>
                      </a:r>
                      <a:r>
                        <a:rPr sz="700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splatnosti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8030">
                <a:tc>
                  <a:txBody>
                    <a:bodyPr/>
                    <a:lstStyle/>
                    <a:p>
                      <a:pPr marL="66675">
                        <a:lnSpc>
                          <a:spcPts val="1180"/>
                        </a:lnSpc>
                        <a:tabLst>
                          <a:tab pos="652145" algn="l"/>
                          <a:tab pos="1553845" algn="l"/>
                        </a:tabLst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Ostatné	realizovateľné	cenné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>
                        <a:lnSpc>
                          <a:spcPts val="1295"/>
                        </a:lnSpc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papiere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985">
                <a:tc>
                  <a:txBody>
                    <a:bodyPr/>
                    <a:lstStyle/>
                    <a:p>
                      <a:pPr marL="66675">
                        <a:lnSpc>
                          <a:spcPts val="1180"/>
                        </a:lnSpc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Obstarávanie</a:t>
                      </a:r>
                      <a:r>
                        <a:rPr sz="700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krátkodobého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>
                        <a:lnSpc>
                          <a:spcPts val="129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finančného</a:t>
                      </a:r>
                      <a:r>
                        <a:rPr sz="700" spc="-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majetku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8030">
                <a:tc>
                  <a:txBody>
                    <a:bodyPr/>
                    <a:lstStyle/>
                    <a:p>
                      <a:pPr marL="66675">
                        <a:lnSpc>
                          <a:spcPts val="1170"/>
                        </a:lnSpc>
                        <a:tabLst>
                          <a:tab pos="835025" algn="l"/>
                          <a:tab pos="1438275" algn="l"/>
                        </a:tabLst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Krátkodobý	finančný	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majetok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>
                        <a:lnSpc>
                          <a:spcPts val="1285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spolu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480850" y="2709969"/>
            <a:ext cx="493988" cy="98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/>
            <a:r>
              <a:rPr sz="641" b="1" dirty="0">
                <a:latin typeface="Arial"/>
                <a:cs typeface="Arial"/>
              </a:rPr>
              <a:t>Tabuľka </a:t>
            </a:r>
            <a:r>
              <a:rPr sz="641" b="1" spc="-3" dirty="0">
                <a:latin typeface="Arial"/>
                <a:cs typeface="Arial"/>
              </a:rPr>
              <a:t>č.</a:t>
            </a:r>
            <a:r>
              <a:rPr sz="641" b="1" spc="-51" dirty="0">
                <a:latin typeface="Arial"/>
                <a:cs typeface="Arial"/>
              </a:rPr>
              <a:t> </a:t>
            </a:r>
            <a:r>
              <a:rPr sz="641" b="1" dirty="0">
                <a:latin typeface="Arial"/>
                <a:cs typeface="Arial"/>
              </a:rPr>
              <a:t>2</a:t>
            </a:r>
            <a:endParaRPr sz="641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57718" y="2861790"/>
          <a:ext cx="5801770" cy="8737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6000"/>
                <a:gridCol w="1186548"/>
                <a:gridCol w="1731930"/>
                <a:gridCol w="1327292"/>
              </a:tblGrid>
              <a:tr h="250211">
                <a:tc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500" b="1" spc="-5" dirty="0">
                          <a:latin typeface="Arial"/>
                          <a:cs typeface="Arial"/>
                        </a:rPr>
                        <a:t>Krátkodobý finančný</a:t>
                      </a:r>
                      <a:r>
                        <a:rPr sz="500" b="1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-5" dirty="0">
                          <a:latin typeface="Arial"/>
                          <a:cs typeface="Arial"/>
                        </a:rPr>
                        <a:t>majetok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5"/>
                        </a:lnSpc>
                      </a:pPr>
                      <a:r>
                        <a:rPr sz="500" b="1" spc="-5" dirty="0">
                          <a:latin typeface="Arial"/>
                          <a:cs typeface="Arial"/>
                        </a:rPr>
                        <a:t>Zvýšenie/ </a:t>
                      </a:r>
                      <a:r>
                        <a:rPr sz="500" b="1" dirty="0">
                          <a:latin typeface="Arial"/>
                          <a:cs typeface="Arial"/>
                        </a:rPr>
                        <a:t>zníženie</a:t>
                      </a:r>
                      <a:r>
                        <a:rPr sz="5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dirty="0">
                          <a:latin typeface="Arial"/>
                          <a:cs typeface="Arial"/>
                        </a:rPr>
                        <a:t>hodnoty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500" b="1" spc="-10" dirty="0">
                          <a:latin typeface="Arial"/>
                          <a:cs typeface="Arial"/>
                        </a:rPr>
                        <a:t>(+/-)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0744" marR="98425" indent="-774700">
                        <a:lnSpc>
                          <a:spcPts val="910"/>
                        </a:lnSpc>
                        <a:spcBef>
                          <a:spcPts val="305"/>
                        </a:spcBef>
                      </a:pPr>
                      <a:r>
                        <a:rPr sz="500" b="1" spc="-5" dirty="0">
                          <a:latin typeface="Arial"/>
                          <a:cs typeface="Arial"/>
                        </a:rPr>
                        <a:t>Vplyv ocenenia </a:t>
                      </a:r>
                      <a:r>
                        <a:rPr sz="500" b="1" spc="5" dirty="0">
                          <a:latin typeface="Arial"/>
                          <a:cs typeface="Arial"/>
                        </a:rPr>
                        <a:t>na </a:t>
                      </a:r>
                      <a:r>
                        <a:rPr sz="500" b="1" dirty="0">
                          <a:latin typeface="Arial"/>
                          <a:cs typeface="Arial"/>
                        </a:rPr>
                        <a:t>výsledok hospodárenia</a:t>
                      </a:r>
                      <a:r>
                        <a:rPr sz="5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-5" dirty="0">
                          <a:latin typeface="Arial"/>
                          <a:cs typeface="Arial"/>
                        </a:rPr>
                        <a:t>bežného  </a:t>
                      </a:r>
                      <a:r>
                        <a:rPr sz="500" b="1" spc="-10" dirty="0">
                          <a:latin typeface="Arial"/>
                          <a:cs typeface="Arial"/>
                        </a:rPr>
                        <a:t>účtovného</a:t>
                      </a:r>
                      <a:r>
                        <a:rPr sz="5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-5" dirty="0">
                          <a:latin typeface="Arial"/>
                          <a:cs typeface="Arial"/>
                        </a:rPr>
                        <a:t>obdobia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500" b="1" spc="-5" dirty="0">
                          <a:latin typeface="Arial"/>
                          <a:cs typeface="Arial"/>
                        </a:rPr>
                        <a:t>Vplyv ocenenia </a:t>
                      </a:r>
                      <a:r>
                        <a:rPr sz="500" b="1" spc="5" dirty="0">
                          <a:latin typeface="Arial"/>
                          <a:cs typeface="Arial"/>
                        </a:rPr>
                        <a:t>na </a:t>
                      </a:r>
                      <a:r>
                        <a:rPr sz="500" b="1" dirty="0">
                          <a:latin typeface="Arial"/>
                          <a:cs typeface="Arial"/>
                        </a:rPr>
                        <a:t>vlastné</a:t>
                      </a:r>
                      <a:r>
                        <a:rPr sz="5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dirty="0">
                          <a:latin typeface="Arial"/>
                          <a:cs typeface="Arial"/>
                        </a:rPr>
                        <a:t>imanie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381">
                <a:tc>
                  <a:txBody>
                    <a:bodyPr/>
                    <a:lstStyle/>
                    <a:p>
                      <a:pPr marL="66675">
                        <a:lnSpc>
                          <a:spcPts val="120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Majetkové cenné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papiere na</a:t>
                      </a:r>
                      <a:r>
                        <a:rPr sz="700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obchodovanie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381">
                <a:tc>
                  <a:txBody>
                    <a:bodyPr/>
                    <a:lstStyle/>
                    <a:p>
                      <a:pPr marL="66675">
                        <a:lnSpc>
                          <a:spcPts val="120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Dlhové cenné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papiere na</a:t>
                      </a:r>
                      <a:r>
                        <a:rPr sz="700" spc="-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obchodovanie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427">
                <a:tc>
                  <a:txBody>
                    <a:bodyPr/>
                    <a:lstStyle/>
                    <a:p>
                      <a:pPr marL="66675">
                        <a:lnSpc>
                          <a:spcPts val="120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Ostatné realizovateľné cenné</a:t>
                      </a:r>
                      <a:r>
                        <a:rPr sz="700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papiere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381">
                <a:tc>
                  <a:txBody>
                    <a:bodyPr/>
                    <a:lstStyle/>
                    <a:p>
                      <a:pPr marL="66675">
                        <a:lnSpc>
                          <a:spcPts val="120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Krátkodobý finančný  majetok</a:t>
                      </a:r>
                      <a:r>
                        <a:rPr sz="700" b="1" spc="-114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spolu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599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6688756" y="4164238"/>
            <a:ext cx="234573" cy="17953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8145">
              <a:lnSpc>
                <a:spcPts val="718"/>
              </a:lnSpc>
            </a:pPr>
            <a:r>
              <a:rPr dirty="0"/>
              <a:t>Strana</a:t>
            </a:r>
            <a:r>
              <a:rPr spc="-55" dirty="0"/>
              <a:t> </a:t>
            </a:r>
            <a:r>
              <a:rPr dirty="0"/>
              <a:t>17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480850" y="336547"/>
            <a:ext cx="2463423" cy="108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/>
            <a:r>
              <a:rPr sz="705" b="1" dirty="0">
                <a:latin typeface="Arial Narrow"/>
                <a:cs typeface="Arial Narrow"/>
              </a:rPr>
              <a:t>Vzorová </a:t>
            </a:r>
            <a:r>
              <a:rPr sz="705" b="1" spc="-3" dirty="0">
                <a:latin typeface="Arial Narrow"/>
                <a:cs typeface="Arial Narrow"/>
              </a:rPr>
              <a:t>tabuľka </a:t>
            </a:r>
            <a:r>
              <a:rPr sz="705" b="1" dirty="0">
                <a:latin typeface="Arial Narrow"/>
                <a:cs typeface="Arial Narrow"/>
              </a:rPr>
              <a:t>k </a:t>
            </a:r>
            <a:r>
              <a:rPr sz="705" b="1" spc="-3" dirty="0">
                <a:latin typeface="Arial Narrow"/>
                <a:cs typeface="Arial Narrow"/>
              </a:rPr>
              <a:t>čl. III </a:t>
            </a:r>
            <a:r>
              <a:rPr sz="705" b="1" dirty="0">
                <a:latin typeface="Arial Narrow"/>
                <a:cs typeface="Arial Narrow"/>
              </a:rPr>
              <a:t>ods. 7 o </a:t>
            </a:r>
            <a:r>
              <a:rPr sz="705" b="1" spc="-3" dirty="0">
                <a:latin typeface="Arial Narrow"/>
                <a:cs typeface="Arial Narrow"/>
              </a:rPr>
              <a:t>vývoji opravných položiek </a:t>
            </a:r>
            <a:r>
              <a:rPr sz="705" b="1" dirty="0">
                <a:latin typeface="Arial Narrow"/>
                <a:cs typeface="Arial Narrow"/>
              </a:rPr>
              <a:t>k</a:t>
            </a:r>
            <a:r>
              <a:rPr sz="705" b="1" spc="6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zásobám</a:t>
            </a:r>
            <a:endParaRPr sz="705">
              <a:latin typeface="Arial Narrow"/>
              <a:cs typeface="Arial Narrow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57718" y="498468"/>
          <a:ext cx="5801769" cy="1759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5287"/>
                <a:gridCol w="1039940"/>
                <a:gridCol w="981297"/>
                <a:gridCol w="865964"/>
                <a:gridCol w="922653"/>
                <a:gridCol w="1096628"/>
              </a:tblGrid>
              <a:tr h="209161"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Druh</a:t>
                      </a:r>
                      <a:r>
                        <a:rPr sz="700" b="1" spc="-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zásob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Stav na začiatku</a:t>
                      </a:r>
                      <a:r>
                        <a:rPr sz="700" b="1" spc="-1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bežného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129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účtovného</a:t>
                      </a:r>
                      <a:r>
                        <a:rPr sz="700" b="1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Tvorba opravnej</a:t>
                      </a:r>
                      <a:r>
                        <a:rPr sz="700" b="1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položky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129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(zvýšenie)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Zníženie</a:t>
                      </a:r>
                      <a:r>
                        <a:rPr sz="700" b="1" spc="-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opravnej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1295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položky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8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Zúčtovanie</a:t>
                      </a:r>
                      <a:r>
                        <a:rPr sz="700" b="1" spc="1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opravnej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1295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položky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Stav na konci</a:t>
                      </a:r>
                      <a:r>
                        <a:rPr sz="700" b="1" spc="-1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bežného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129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účtovného</a:t>
                      </a:r>
                      <a:r>
                        <a:rPr sz="700" b="1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9386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Materiál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809">
                <a:tc>
                  <a:txBody>
                    <a:bodyPr/>
                    <a:lstStyle/>
                    <a:p>
                      <a:pPr marL="66675">
                        <a:lnSpc>
                          <a:spcPts val="1170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Nedokončená</a:t>
                      </a:r>
                      <a:r>
                        <a:rPr sz="700" spc="-6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výroba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 marR="271145">
                        <a:lnSpc>
                          <a:spcPts val="1270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a polotovary</a:t>
                      </a:r>
                      <a:r>
                        <a:rPr sz="700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vlastnej 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výroby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9161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Výrobky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7206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Zvieratá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7206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Tovar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9161">
                <a:tc>
                  <a:txBody>
                    <a:bodyPr/>
                    <a:lstStyle/>
                    <a:p>
                      <a:pPr marL="66675">
                        <a:lnSpc>
                          <a:spcPts val="1170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Poskytnutý</a:t>
                      </a:r>
                      <a:r>
                        <a:rPr sz="7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preddavok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>
                        <a:lnSpc>
                          <a:spcPts val="1285"/>
                        </a:lnSpc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na</a:t>
                      </a:r>
                      <a:r>
                        <a:rPr sz="700" spc="-10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zásoby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7206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Zásoby</a:t>
                      </a:r>
                      <a:r>
                        <a:rPr sz="700" b="1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spolu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480850" y="2404698"/>
            <a:ext cx="2646683" cy="108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/>
            <a:r>
              <a:rPr sz="705" b="1" dirty="0">
                <a:latin typeface="Arial Narrow"/>
                <a:cs typeface="Arial Narrow"/>
              </a:rPr>
              <a:t>Vzorová </a:t>
            </a:r>
            <a:r>
              <a:rPr sz="705" b="1" spc="-3" dirty="0">
                <a:latin typeface="Arial Narrow"/>
                <a:cs typeface="Arial Narrow"/>
              </a:rPr>
              <a:t>tabuľka </a:t>
            </a:r>
            <a:r>
              <a:rPr sz="705" b="1" dirty="0">
                <a:latin typeface="Arial Narrow"/>
                <a:cs typeface="Arial Narrow"/>
              </a:rPr>
              <a:t>k </a:t>
            </a:r>
            <a:r>
              <a:rPr sz="705" b="1" spc="-3" dirty="0">
                <a:latin typeface="Arial Narrow"/>
                <a:cs typeface="Arial Narrow"/>
              </a:rPr>
              <a:t>čl. III </a:t>
            </a:r>
            <a:r>
              <a:rPr sz="705" b="1" dirty="0">
                <a:latin typeface="Arial Narrow"/>
                <a:cs typeface="Arial Narrow"/>
              </a:rPr>
              <a:t>ods. 9  o vývoji </a:t>
            </a:r>
            <a:r>
              <a:rPr sz="705" b="1" spc="-3" dirty="0">
                <a:latin typeface="Arial Narrow"/>
                <a:cs typeface="Arial Narrow"/>
              </a:rPr>
              <a:t>opravných položiek </a:t>
            </a:r>
            <a:r>
              <a:rPr sz="705" b="1" dirty="0">
                <a:latin typeface="Arial Narrow"/>
                <a:cs typeface="Arial Narrow"/>
              </a:rPr>
              <a:t>k</a:t>
            </a:r>
            <a:r>
              <a:rPr sz="705" b="1" spc="-16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pohľadávkam</a:t>
            </a:r>
            <a:endParaRPr sz="705">
              <a:latin typeface="Arial Narrow"/>
              <a:cs typeface="Arial Narrow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57718" y="2564664"/>
          <a:ext cx="5801769" cy="1251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5287"/>
                <a:gridCol w="1039940"/>
                <a:gridCol w="981297"/>
                <a:gridCol w="865964"/>
                <a:gridCol w="922653"/>
                <a:gridCol w="1096628"/>
              </a:tblGrid>
              <a:tr h="209161"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Druh</a:t>
                      </a:r>
                      <a:r>
                        <a:rPr sz="700" b="1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pohľadávok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Stav na začiatku</a:t>
                      </a:r>
                      <a:r>
                        <a:rPr sz="700" b="1" spc="-1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bežného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129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účtovného</a:t>
                      </a:r>
                      <a:r>
                        <a:rPr sz="700" b="1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Tvorba opravnej</a:t>
                      </a:r>
                      <a:r>
                        <a:rPr sz="700" b="1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položky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129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(zvýšenie)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Zníženie</a:t>
                      </a:r>
                      <a:r>
                        <a:rPr sz="700" b="1" spc="-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opravnej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1295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položky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8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Zúčtovanie</a:t>
                      </a:r>
                      <a:r>
                        <a:rPr sz="700" b="1" spc="1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opravnej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1295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položky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Stav na konci</a:t>
                      </a:r>
                      <a:r>
                        <a:rPr sz="700" b="1" spc="-1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bežného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129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účtovného</a:t>
                      </a:r>
                      <a:r>
                        <a:rPr sz="700" b="1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115">
                <a:tc>
                  <a:txBody>
                    <a:bodyPr/>
                    <a:lstStyle/>
                    <a:p>
                      <a:pPr marL="66675">
                        <a:lnSpc>
                          <a:spcPts val="1190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Pohľadávky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>
                        <a:lnSpc>
                          <a:spcPts val="1285"/>
                        </a:lnSpc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z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obchodného</a:t>
                      </a:r>
                      <a:r>
                        <a:rPr sz="700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styku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7206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Ostatné</a:t>
                      </a:r>
                      <a:r>
                        <a:rPr sz="700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pohľadávky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9161">
                <a:tc>
                  <a:txBody>
                    <a:bodyPr/>
                    <a:lstStyle/>
                    <a:p>
                      <a:pPr marL="66675">
                        <a:lnSpc>
                          <a:spcPts val="1170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Pohľadávky</a:t>
                      </a:r>
                      <a:r>
                        <a:rPr sz="700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voči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>
                        <a:lnSpc>
                          <a:spcPts val="128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účastníkom</a:t>
                      </a:r>
                      <a:r>
                        <a:rPr sz="700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združení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7206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Iné</a:t>
                      </a:r>
                      <a:r>
                        <a:rPr sz="700" spc="-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pohľadávky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7206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Pohľadávky</a:t>
                      </a:r>
                      <a:r>
                        <a:rPr sz="700" b="1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spolu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700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6688756" y="4164238"/>
            <a:ext cx="234573" cy="17953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8145">
              <a:lnSpc>
                <a:spcPts val="718"/>
              </a:lnSpc>
            </a:pPr>
            <a:r>
              <a:rPr dirty="0"/>
              <a:t>Strana</a:t>
            </a:r>
            <a:r>
              <a:rPr spc="-55" dirty="0"/>
              <a:t> </a:t>
            </a:r>
            <a:r>
              <a:rPr dirty="0"/>
              <a:t>18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480850" y="336547"/>
            <a:ext cx="3199721" cy="108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/>
            <a:r>
              <a:rPr sz="705" b="1" dirty="0">
                <a:latin typeface="Arial Narrow"/>
                <a:cs typeface="Arial Narrow"/>
              </a:rPr>
              <a:t>Vzorová </a:t>
            </a:r>
            <a:r>
              <a:rPr sz="705" b="1" spc="-3" dirty="0">
                <a:latin typeface="Arial Narrow"/>
                <a:cs typeface="Arial Narrow"/>
              </a:rPr>
              <a:t>tabuľka </a:t>
            </a:r>
            <a:r>
              <a:rPr sz="705" b="1" dirty="0">
                <a:latin typeface="Arial Narrow"/>
                <a:cs typeface="Arial Narrow"/>
              </a:rPr>
              <a:t>k </a:t>
            </a:r>
            <a:r>
              <a:rPr sz="705" b="1" spc="-3" dirty="0">
                <a:latin typeface="Arial Narrow"/>
                <a:cs typeface="Arial Narrow"/>
              </a:rPr>
              <a:t>čl. III </a:t>
            </a:r>
            <a:r>
              <a:rPr sz="705" b="1" dirty="0">
                <a:latin typeface="Arial Narrow"/>
                <a:cs typeface="Arial Narrow"/>
              </a:rPr>
              <a:t>ods. 10  o pohľadávkach do lehoty splatnosti a po lehote</a:t>
            </a:r>
            <a:r>
              <a:rPr sz="705" b="1" spc="-106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splatnosti</a:t>
            </a:r>
            <a:endParaRPr sz="705">
              <a:latin typeface="Arial Narrow"/>
              <a:cs typeface="Arial Narrow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57718" y="498468"/>
          <a:ext cx="5109780" cy="891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1252"/>
                <a:gridCol w="1557955"/>
                <a:gridCol w="1790573"/>
              </a:tblGrid>
              <a:tr h="166155">
                <a:tc rowSpan="2"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445" algn="ctr">
                        <a:lnSpc>
                          <a:spcPts val="127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Stav na</a:t>
                      </a:r>
                      <a:r>
                        <a:rPr sz="700" b="1" spc="-1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konci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80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bežného účtovného</a:t>
                      </a:r>
                      <a:r>
                        <a:rPr sz="700" b="1" spc="-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bezprostredne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predchádzajúceho</a:t>
                      </a:r>
                      <a:r>
                        <a:rPr sz="700" b="1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účtovného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381">
                <a:tc>
                  <a:txBody>
                    <a:bodyPr/>
                    <a:lstStyle/>
                    <a:p>
                      <a:pPr marL="66675">
                        <a:lnSpc>
                          <a:spcPts val="1205"/>
                        </a:lnSpc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Pohľadávky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do lehoty</a:t>
                      </a:r>
                      <a:r>
                        <a:rPr sz="7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splatnosti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427">
                <a:tc>
                  <a:txBody>
                    <a:bodyPr/>
                    <a:lstStyle/>
                    <a:p>
                      <a:pPr marL="66675">
                        <a:lnSpc>
                          <a:spcPts val="120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Pohľadávky po lehote</a:t>
                      </a:r>
                      <a:r>
                        <a:rPr sz="7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splatnosti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381">
                <a:tc>
                  <a:txBody>
                    <a:bodyPr/>
                    <a:lstStyle/>
                    <a:p>
                      <a:pPr marL="66675">
                        <a:lnSpc>
                          <a:spcPts val="1205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Pohľadávky</a:t>
                      </a:r>
                      <a:r>
                        <a:rPr sz="700" b="1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spolu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480849" y="1536779"/>
            <a:ext cx="3836245" cy="108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/>
            <a:r>
              <a:rPr sz="705" b="1" dirty="0">
                <a:latin typeface="Arial Narrow"/>
                <a:cs typeface="Arial Narrow"/>
              </a:rPr>
              <a:t>Vzorová </a:t>
            </a:r>
            <a:r>
              <a:rPr sz="705" b="1" spc="-3" dirty="0">
                <a:latin typeface="Arial Narrow"/>
                <a:cs typeface="Arial Narrow"/>
              </a:rPr>
              <a:t>tabuľka </a:t>
            </a:r>
            <a:r>
              <a:rPr sz="705" b="1" dirty="0">
                <a:latin typeface="Arial Narrow"/>
                <a:cs typeface="Arial Narrow"/>
              </a:rPr>
              <a:t>k </a:t>
            </a:r>
            <a:r>
              <a:rPr sz="705" b="1" spc="-3" dirty="0">
                <a:latin typeface="Arial Narrow"/>
                <a:cs typeface="Arial Narrow"/>
              </a:rPr>
              <a:t>čl. III </a:t>
            </a:r>
            <a:r>
              <a:rPr sz="705" b="1" dirty="0">
                <a:latin typeface="Arial Narrow"/>
                <a:cs typeface="Arial Narrow"/>
              </a:rPr>
              <a:t>ods. 12 o zmenách vlastných zdrojov krytia neobežného majetku a obežného</a:t>
            </a:r>
            <a:r>
              <a:rPr sz="705" b="1" spc="-90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majetku</a:t>
            </a:r>
            <a:endParaRPr sz="705">
              <a:latin typeface="Arial Narrow"/>
              <a:cs typeface="Arial Narrow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57718" y="1696744"/>
          <a:ext cx="5801770" cy="22861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9262"/>
                <a:gridCol w="1211960"/>
                <a:gridCol w="807321"/>
                <a:gridCol w="750633"/>
                <a:gridCol w="809277"/>
                <a:gridCol w="1153317"/>
              </a:tblGrid>
              <a:tr h="211115"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Stav na začiatku</a:t>
                      </a:r>
                      <a:r>
                        <a:rPr sz="700" b="1" spc="-1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bežného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129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účtovného</a:t>
                      </a:r>
                      <a:r>
                        <a:rPr sz="700" b="1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8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Prírastky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1905" algn="ctr">
                        <a:lnSpc>
                          <a:spcPts val="129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(+)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18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Úbytky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1270" algn="ctr">
                        <a:lnSpc>
                          <a:spcPts val="1295"/>
                        </a:lnSpc>
                      </a:pPr>
                      <a:r>
                        <a:rPr sz="700" b="1" spc="5" dirty="0">
                          <a:latin typeface="Arial Narrow"/>
                          <a:cs typeface="Arial Narrow"/>
                        </a:rPr>
                        <a:t>(-)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18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Presuny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1270" algn="ctr">
                        <a:lnSpc>
                          <a:spcPts val="129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(+,</a:t>
                      </a:r>
                      <a:r>
                        <a:rPr sz="700" b="1" spc="-1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5" dirty="0">
                          <a:latin typeface="Arial Narrow"/>
                          <a:cs typeface="Arial Narrow"/>
                        </a:rPr>
                        <a:t>-)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Stav na konci</a:t>
                      </a:r>
                      <a:r>
                        <a:rPr sz="700" b="1" spc="-1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bežného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129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účtovného</a:t>
                      </a:r>
                      <a:r>
                        <a:rPr sz="700" b="1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2246">
                <a:tc gridSpan="6"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Imanie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sz="700" b="1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fondy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9161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Základné</a:t>
                      </a:r>
                      <a:r>
                        <a:rPr sz="7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imanie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20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7000,00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20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7000,00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116">
                <a:tc>
                  <a:txBody>
                    <a:bodyPr/>
                    <a:lstStyle/>
                    <a:p>
                      <a:pPr marL="66675">
                        <a:lnSpc>
                          <a:spcPts val="1180"/>
                        </a:lnSpc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z</a:t>
                      </a:r>
                      <a:r>
                        <a:rPr sz="700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toho: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>
                        <a:lnSpc>
                          <a:spcPts val="1295"/>
                        </a:lnSpc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nadačné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imanie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v</a:t>
                      </a:r>
                      <a:r>
                        <a:rPr sz="700" spc="-1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nadácii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20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7000,00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20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7000,00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2246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vklady</a:t>
                      </a:r>
                      <a:r>
                        <a:rPr sz="700" spc="-5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zakladateľov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7000,00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7000,00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420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prioritný</a:t>
                      </a:r>
                      <a:r>
                        <a:rPr sz="700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majetok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9161">
                <a:tc>
                  <a:txBody>
                    <a:bodyPr/>
                    <a:lstStyle/>
                    <a:p>
                      <a:pPr marL="66675">
                        <a:lnSpc>
                          <a:spcPts val="1170"/>
                        </a:lnSpc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Fondy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tvorené</a:t>
                      </a:r>
                      <a:r>
                        <a:rPr sz="7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podľa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>
                        <a:lnSpc>
                          <a:spcPts val="128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osobitného</a:t>
                      </a:r>
                      <a:r>
                        <a:rPr sz="7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predpisu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2246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Fond</a:t>
                      </a:r>
                      <a:r>
                        <a:rPr sz="700" spc="-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reprodukcie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2763">
                <a:tc>
                  <a:txBody>
                    <a:bodyPr/>
                    <a:lstStyle/>
                    <a:p>
                      <a:pPr marL="66675">
                        <a:lnSpc>
                          <a:spcPts val="1190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Oceňovacie</a:t>
                      </a:r>
                      <a:r>
                        <a:rPr sz="700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rozdiely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 marR="403860">
                        <a:lnSpc>
                          <a:spcPts val="1270"/>
                        </a:lnSpc>
                        <a:spcBef>
                          <a:spcPts val="45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z precenenia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majetku</a:t>
                      </a:r>
                      <a:r>
                        <a:rPr sz="700" spc="-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a 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záväzkov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7651">
                <a:tc>
                  <a:txBody>
                    <a:bodyPr/>
                    <a:lstStyle/>
                    <a:p>
                      <a:pPr marL="66675">
                        <a:lnSpc>
                          <a:spcPts val="1180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Oceňovacie</a:t>
                      </a:r>
                      <a:r>
                        <a:rPr sz="700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rozdiely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 marR="267970">
                        <a:lnSpc>
                          <a:spcPts val="1270"/>
                        </a:lnSpc>
                        <a:spcBef>
                          <a:spcPts val="60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z precenenia</a:t>
                      </a:r>
                      <a:r>
                        <a:rPr sz="700" spc="-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kapitálových  účastín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4200">
                <a:tc gridSpan="6"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Fondy zo</a:t>
                      </a:r>
                      <a:r>
                        <a:rPr sz="700" b="1" spc="-10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zisku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69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/>
            <a:r>
              <a:rPr lang="sk-SK" sz="8000" b="1" dirty="0" smtClean="0">
                <a:latin typeface="Adobe Garamond Pro" pitchFamily="18" charset="-18"/>
              </a:rPr>
              <a:t>NADÁCIA ANJELSKÉ KRÍDLA </a:t>
            </a:r>
            <a:r>
              <a:rPr lang="sk-SK" sz="8000" dirty="0" smtClean="0">
                <a:latin typeface="Adobe Garamond Pro" pitchFamily="18" charset="-18"/>
              </a:rPr>
              <a:t>vznikla </a:t>
            </a:r>
            <a:r>
              <a:rPr lang="sk-SK" sz="8000" b="1" dirty="0" smtClean="0">
                <a:latin typeface="Adobe Garamond Pro" pitchFamily="18" charset="-18"/>
              </a:rPr>
              <a:t>22.12.2016</a:t>
            </a:r>
          </a:p>
          <a:p>
            <a:pPr algn="just"/>
            <a:r>
              <a:rPr lang="sk-SK" sz="8000" dirty="0" smtClean="0">
                <a:latin typeface="Adobe Garamond Pro" pitchFamily="18" charset="-18"/>
              </a:rPr>
              <a:t>Nič sa v živote nedeje náhodou, ale napriek tomu máme právo rozhodnutia. Zvolili sme si náročnú cestu, ale neskutočne krásnu. My v </a:t>
            </a:r>
            <a:r>
              <a:rPr lang="sk-SK" sz="8000" b="1" dirty="0" smtClean="0">
                <a:latin typeface="Adobe Garamond Pro" pitchFamily="18" charset="-18"/>
              </a:rPr>
              <a:t>NADÁCII ANJELSKÉ KRÍDLA </a:t>
            </a:r>
            <a:r>
              <a:rPr lang="sk-SK" sz="8000" dirty="0" smtClean="0">
                <a:latin typeface="Adobe Garamond Pro" pitchFamily="18" charset="-18"/>
              </a:rPr>
              <a:t>cítime poslanie v nezištnej pomoci ľuďom, ktorí to potrebujú najviac. </a:t>
            </a:r>
          </a:p>
          <a:p>
            <a:pPr algn="just"/>
            <a:r>
              <a:rPr lang="sk-SK" sz="8000" dirty="0" smtClean="0">
                <a:latin typeface="Adobe Garamond Pro" pitchFamily="18" charset="-18"/>
              </a:rPr>
              <a:t>Sme pripravení našou vytrvalosťou, vnútornou oddanosťou a životným poslaním urobiť tento svet krajším prostredníctvom šírenia lásky a pomoci druhým. Nie všetci máme tú možnosť vychutnávať si dni bez bolesti a trápenia. Počúvajme naše srdcia, odpovedia nám na všetko.</a:t>
            </a:r>
          </a:p>
          <a:p>
            <a:pPr>
              <a:buNone/>
            </a:pPr>
            <a:endParaRPr lang="sk-SK" sz="8000" dirty="0" smtClean="0">
              <a:latin typeface="Adobe Garamond Pro" pitchFamily="18" charset="-18"/>
            </a:endParaRPr>
          </a:p>
          <a:p>
            <a:pPr>
              <a:buNone/>
            </a:pPr>
            <a:r>
              <a:rPr lang="sk-SK" sz="8000" dirty="0" smtClean="0">
                <a:latin typeface="Book Antiqua" pitchFamily="18" charset="0"/>
              </a:rPr>
              <a:t>    Život je zázrak. Začnime konať ZÁZRAKY.</a:t>
            </a:r>
          </a:p>
          <a:p>
            <a:pPr>
              <a:buNone/>
            </a:pPr>
            <a:r>
              <a:rPr lang="sk-SK" sz="8000" dirty="0" smtClean="0">
                <a:latin typeface="Book Antiqua" pitchFamily="18" charset="0"/>
              </a:rPr>
              <a:t>                   </a:t>
            </a:r>
          </a:p>
          <a:p>
            <a:pPr>
              <a:buNone/>
            </a:pPr>
            <a:r>
              <a:rPr lang="sk-SK" sz="8000" dirty="0" smtClean="0">
                <a:latin typeface="Book Antiqua" pitchFamily="18" charset="0"/>
              </a:rPr>
              <a:t>                                           </a:t>
            </a:r>
          </a:p>
          <a:p>
            <a:pPr>
              <a:buNone/>
            </a:pPr>
            <a:r>
              <a:rPr lang="sk-SK" sz="8000" b="1" dirty="0" smtClean="0">
                <a:latin typeface="Adobe Garamond Pro" pitchFamily="18" charset="-18"/>
              </a:rPr>
              <a:t>         S LÁSKOU….“ ĽUĎOM „</a:t>
            </a:r>
            <a:endParaRPr lang="sk-SK" dirty="0" smtClean="0">
              <a:latin typeface="Adobe Garamond Pro" pitchFamily="18" charset="-18"/>
            </a:endParaRPr>
          </a:p>
          <a:p>
            <a:pPr>
              <a:buNone/>
            </a:pPr>
            <a:endParaRPr lang="sk-SK" dirty="0" smtClean="0">
              <a:latin typeface="Adobe Garamond Pro" pitchFamily="18" charset="-18"/>
            </a:endParaRPr>
          </a:p>
          <a:p>
            <a:pPr>
              <a:buNone/>
            </a:pPr>
            <a:r>
              <a:rPr lang="sk-SK" sz="5600" b="1" dirty="0" smtClean="0">
                <a:latin typeface="Adobe Garamond Pro" pitchFamily="18" charset="-18"/>
              </a:rPr>
              <a:t>                                                                                                                 Ing. Alexandra </a:t>
            </a:r>
            <a:r>
              <a:rPr lang="sk-SK" sz="5600" b="1" dirty="0" err="1" smtClean="0">
                <a:latin typeface="Adobe Garamond Pro" pitchFamily="18" charset="-18"/>
              </a:rPr>
              <a:t>Majeríková</a:t>
            </a:r>
            <a:endParaRPr lang="sk-SK" sz="5600" b="1" dirty="0" smtClean="0">
              <a:latin typeface="Adobe Garamond Pro" pitchFamily="18" charset="-18"/>
            </a:endParaRPr>
          </a:p>
          <a:p>
            <a:pPr>
              <a:buNone/>
            </a:pPr>
            <a:r>
              <a:rPr lang="sk-SK" sz="5600" b="1" dirty="0" smtClean="0">
                <a:latin typeface="Adobe Garamond Pro" pitchFamily="18" charset="-18"/>
              </a:rPr>
              <a:t>                                                                                                                       Zakladateľ a správca </a:t>
            </a:r>
          </a:p>
          <a:p>
            <a:endParaRPr lang="sk-SK" dirty="0">
              <a:latin typeface="Adobe Garamond Pro" pitchFamily="18" charset="-18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14348" y="642918"/>
            <a:ext cx="8115328" cy="72547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          </a:t>
            </a:r>
            <a:br>
              <a:rPr lang="sk-SK" dirty="0" smtClean="0"/>
            </a:br>
            <a:r>
              <a:rPr lang="sk-SK" dirty="0" smtClean="0"/>
              <a:t> </a:t>
            </a:r>
            <a:r>
              <a:rPr lang="sk-SK" sz="4400" dirty="0" smtClean="0">
                <a:latin typeface="Adobe Arabic" pitchFamily="18" charset="-78"/>
                <a:cs typeface="Adobe Arabic" pitchFamily="18" charset="-78"/>
              </a:rPr>
              <a:t>O NADÁCII ANJELSKÉ KRÍDLA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Obrázok 3" descr="Alexandra Majeríkov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3929066"/>
            <a:ext cx="1500198" cy="1445927"/>
          </a:xfrm>
          <a:prstGeom prst="rect">
            <a:avLst/>
          </a:prstGeom>
        </p:spPr>
      </p:pic>
      <p:pic>
        <p:nvPicPr>
          <p:cNvPr id="6" name="Picture 3" descr="C:\Users\Alexandra\Downloads\nadacia anjelske krid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856380"/>
            <a:ext cx="1428760" cy="1001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6688756" y="4164238"/>
            <a:ext cx="234573" cy="17953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8145">
              <a:lnSpc>
                <a:spcPts val="718"/>
              </a:lnSpc>
            </a:pPr>
            <a:r>
              <a:rPr dirty="0"/>
              <a:t>Strana</a:t>
            </a:r>
            <a:r>
              <a:rPr spc="-55" dirty="0"/>
              <a:t> </a:t>
            </a:r>
            <a:r>
              <a:rPr dirty="0"/>
              <a:t>19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57718" y="345995"/>
          <a:ext cx="5801770" cy="10731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9262"/>
                <a:gridCol w="1211960"/>
                <a:gridCol w="807321"/>
                <a:gridCol w="750633"/>
                <a:gridCol w="809277"/>
                <a:gridCol w="1153317"/>
              </a:tblGrid>
              <a:tr h="164201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Rezervný</a:t>
                      </a:r>
                      <a:r>
                        <a:rPr sz="7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fond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2246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Fondy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tvorené zo</a:t>
                      </a:r>
                      <a:r>
                        <a:rPr sz="7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zisku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420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Ostatné</a:t>
                      </a:r>
                      <a:r>
                        <a:rPr sz="700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fondy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9161">
                <a:tc>
                  <a:txBody>
                    <a:bodyPr/>
                    <a:lstStyle/>
                    <a:p>
                      <a:pPr marL="66675">
                        <a:lnSpc>
                          <a:spcPts val="1180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Nevysporiadaný</a:t>
                      </a:r>
                      <a:r>
                        <a:rPr sz="7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výsledok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>
                        <a:lnSpc>
                          <a:spcPts val="1295"/>
                        </a:lnSpc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hospodárenia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minulých</a:t>
                      </a:r>
                      <a:r>
                        <a:rPr sz="700" spc="-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rokov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9161">
                <a:tc>
                  <a:txBody>
                    <a:bodyPr/>
                    <a:lstStyle/>
                    <a:p>
                      <a:pPr marL="66675">
                        <a:lnSpc>
                          <a:spcPts val="1180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Výsledok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hospodárenia</a:t>
                      </a:r>
                      <a:r>
                        <a:rPr sz="700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za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>
                        <a:lnSpc>
                          <a:spcPts val="129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účtovné</a:t>
                      </a:r>
                      <a:r>
                        <a:rPr sz="700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obdobie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205"/>
                        </a:lnSpc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-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420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Spolu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480850" y="1566100"/>
            <a:ext cx="3341442" cy="108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/>
            <a:r>
              <a:rPr sz="705" b="1" dirty="0">
                <a:latin typeface="Arial Narrow"/>
                <a:cs typeface="Arial Narrow"/>
              </a:rPr>
              <a:t>Vzorová </a:t>
            </a:r>
            <a:r>
              <a:rPr sz="705" b="1" spc="-3" dirty="0">
                <a:latin typeface="Arial Narrow"/>
                <a:cs typeface="Arial Narrow"/>
              </a:rPr>
              <a:t>tabuľka </a:t>
            </a:r>
            <a:r>
              <a:rPr sz="705" b="1" dirty="0">
                <a:latin typeface="Arial Narrow"/>
                <a:cs typeface="Arial Narrow"/>
              </a:rPr>
              <a:t>k </a:t>
            </a:r>
            <a:r>
              <a:rPr sz="705" b="1" spc="-3" dirty="0">
                <a:latin typeface="Arial Narrow"/>
                <a:cs typeface="Arial Narrow"/>
              </a:rPr>
              <a:t>čl. III </a:t>
            </a:r>
            <a:r>
              <a:rPr sz="705" b="1" dirty="0">
                <a:latin typeface="Arial Narrow"/>
                <a:cs typeface="Arial Narrow"/>
              </a:rPr>
              <a:t>ods. 13 o rozdelení účtovného zisku </a:t>
            </a:r>
            <a:r>
              <a:rPr sz="705" b="1" spc="-3" dirty="0">
                <a:latin typeface="Arial Narrow"/>
                <a:cs typeface="Arial Narrow"/>
              </a:rPr>
              <a:t>alebo </a:t>
            </a:r>
            <a:r>
              <a:rPr sz="705" b="1" dirty="0">
                <a:latin typeface="Arial Narrow"/>
                <a:cs typeface="Arial Narrow"/>
              </a:rPr>
              <a:t>vysporiadaní účtovnej</a:t>
            </a:r>
            <a:r>
              <a:rPr sz="705" b="1" spc="-77" dirty="0">
                <a:latin typeface="Arial Narrow"/>
                <a:cs typeface="Arial Narrow"/>
              </a:rPr>
              <a:t> </a:t>
            </a:r>
            <a:r>
              <a:rPr sz="705" b="1" spc="3" dirty="0">
                <a:latin typeface="Arial Narrow"/>
                <a:cs typeface="Arial Narrow"/>
              </a:rPr>
              <a:t>straty</a:t>
            </a:r>
            <a:endParaRPr sz="705">
              <a:latin typeface="Arial Narrow"/>
              <a:cs typeface="Arial Narro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42080" y="1726066"/>
          <a:ext cx="4664092" cy="23926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2855"/>
                <a:gridCol w="2021237"/>
              </a:tblGrid>
              <a:tr h="3166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Názov</a:t>
                      </a:r>
                      <a:r>
                        <a:rPr sz="700" b="1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položky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249554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Bezprostredne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predchádzajúce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účtovné</a:t>
                      </a:r>
                      <a:r>
                        <a:rPr sz="700" b="1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obdobie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788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Účtovný</a:t>
                      </a:r>
                      <a:r>
                        <a:rPr sz="700" b="1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zisk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6834">
                <a:tc gridSpan="2"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Rozdelenie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účtovného</a:t>
                      </a:r>
                      <a:r>
                        <a:rPr sz="700" b="1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zisku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8789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Prídel do základného</a:t>
                      </a:r>
                      <a:r>
                        <a:rPr sz="700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imania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788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Prídel do fondu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tvoreného podľa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osobitného</a:t>
                      </a:r>
                      <a:r>
                        <a:rPr sz="7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predpisu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789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Prídel do fondu</a:t>
                      </a:r>
                      <a:r>
                        <a:rPr sz="7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reprodukcie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788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Prídel do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rezervného</a:t>
                      </a:r>
                      <a:r>
                        <a:rPr sz="700" spc="-5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fondu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788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Prídel do fondu tvoreného zo</a:t>
                      </a:r>
                      <a:r>
                        <a:rPr sz="700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zisku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6834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Prídel do ostatných</a:t>
                      </a:r>
                      <a:r>
                        <a:rPr sz="7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fondov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788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Úhrada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straty minulých</a:t>
                      </a:r>
                      <a:r>
                        <a:rPr sz="700" spc="-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období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788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Prevod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do sociálneho</a:t>
                      </a:r>
                      <a:r>
                        <a:rPr sz="700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10" dirty="0">
                          <a:latin typeface="Arial Narrow"/>
                          <a:cs typeface="Arial Narrow"/>
                        </a:rPr>
                        <a:t>fondu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789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Prevod 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do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nevysporiadaného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výsledku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hospodárenia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minulých</a:t>
                      </a:r>
                      <a:r>
                        <a:rPr sz="700" spc="-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rokov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788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Iné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788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Účtovná</a:t>
                      </a:r>
                      <a:r>
                        <a:rPr sz="700" b="1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strata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6834">
                <a:tc gridSpan="2"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Vysporiadanie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účtovnej</a:t>
                      </a:r>
                      <a:r>
                        <a:rPr sz="700" b="1" spc="-5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5" dirty="0">
                          <a:latin typeface="Arial Narrow"/>
                          <a:cs typeface="Arial Narrow"/>
                        </a:rPr>
                        <a:t>straty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38788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Zo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základného</a:t>
                      </a:r>
                      <a:r>
                        <a:rPr sz="700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imania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899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6688756" y="4164238"/>
            <a:ext cx="234573" cy="17953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8145">
              <a:lnSpc>
                <a:spcPts val="718"/>
              </a:lnSpc>
            </a:pPr>
            <a:r>
              <a:rPr dirty="0"/>
              <a:t>Strana</a:t>
            </a:r>
            <a:r>
              <a:rPr spc="-55" dirty="0"/>
              <a:t> </a:t>
            </a:r>
            <a:r>
              <a:rPr dirty="0"/>
              <a:t>20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42080" y="345995"/>
          <a:ext cx="4670282" cy="8348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2855"/>
                <a:gridCol w="2021237"/>
              </a:tblGrid>
              <a:tr h="138788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Z rezervného</a:t>
                      </a:r>
                      <a:r>
                        <a:rPr sz="700" spc="-1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fondu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789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Z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fondu tvoreného zo</a:t>
                      </a:r>
                      <a:r>
                        <a:rPr sz="700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zisku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788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Z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ostatných</a:t>
                      </a:r>
                      <a:r>
                        <a:rPr sz="700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fondov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789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Z nerozdeleného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zisku minulých</a:t>
                      </a:r>
                      <a:r>
                        <a:rPr sz="700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rokov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6834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Prevod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do nevysporiadaného výsledku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hospodárenia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minulých</a:t>
                      </a:r>
                      <a:r>
                        <a:rPr sz="7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rokov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788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Iné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480850" y="1323708"/>
            <a:ext cx="2291972" cy="108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/>
            <a:r>
              <a:rPr sz="705" b="1" dirty="0">
                <a:latin typeface="Arial Narrow"/>
                <a:cs typeface="Arial Narrow"/>
              </a:rPr>
              <a:t>Vzorová </a:t>
            </a:r>
            <a:r>
              <a:rPr sz="705" b="1" spc="-3" dirty="0">
                <a:latin typeface="Arial Narrow"/>
                <a:cs typeface="Arial Narrow"/>
              </a:rPr>
              <a:t>tabuľka </a:t>
            </a:r>
            <a:r>
              <a:rPr sz="705" b="1" dirty="0">
                <a:latin typeface="Arial Narrow"/>
                <a:cs typeface="Arial Narrow"/>
              </a:rPr>
              <a:t>k </a:t>
            </a:r>
            <a:r>
              <a:rPr sz="705" b="1" spc="-3" dirty="0">
                <a:latin typeface="Arial Narrow"/>
                <a:cs typeface="Arial Narrow"/>
              </a:rPr>
              <a:t>čl. III </a:t>
            </a:r>
            <a:r>
              <a:rPr sz="705" b="1" dirty="0">
                <a:latin typeface="Arial Narrow"/>
                <a:cs typeface="Arial Narrow"/>
              </a:rPr>
              <a:t>ods. 14 písm. a) o  tvorbe a použití</a:t>
            </a:r>
            <a:r>
              <a:rPr sz="705" b="1" spc="-61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rezerv</a:t>
            </a:r>
            <a:endParaRPr sz="705">
              <a:latin typeface="Arial Narrow"/>
              <a:cs typeface="Arial Narro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516362" y="1485629"/>
          <a:ext cx="5807716" cy="1366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2638"/>
                <a:gridCol w="1096628"/>
                <a:gridCol w="809276"/>
                <a:gridCol w="750633"/>
                <a:gridCol w="865965"/>
                <a:gridCol w="1096628"/>
              </a:tblGrid>
              <a:tr h="209161">
                <a:tc>
                  <a:txBody>
                    <a:bodyPr/>
                    <a:lstStyle/>
                    <a:p>
                      <a:pPr marL="56959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Druh</a:t>
                      </a:r>
                      <a:r>
                        <a:rPr sz="700" b="1" spc="-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rezervy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7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Stav na začiatku</a:t>
                      </a:r>
                      <a:r>
                        <a:rPr sz="700" b="1" spc="-1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bežného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účtovného</a:t>
                      </a:r>
                      <a:r>
                        <a:rPr sz="700" b="1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Tvorba</a:t>
                      </a:r>
                      <a:r>
                        <a:rPr sz="700" b="1" spc="-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rezerv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Použitie</a:t>
                      </a:r>
                      <a:r>
                        <a:rPr sz="700" b="1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rezerv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795" indent="2540">
                        <a:lnSpc>
                          <a:spcPts val="117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Zrušenie</a:t>
                      </a:r>
                      <a:r>
                        <a:rPr sz="700" b="1" spc="-114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alebo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264795">
                        <a:lnSpc>
                          <a:spcPts val="1285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zníženie</a:t>
                      </a:r>
                      <a:r>
                        <a:rPr sz="700" b="1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rezerv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Stav na konci</a:t>
                      </a:r>
                      <a:r>
                        <a:rPr sz="700" b="1" spc="-1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bežného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účtovného</a:t>
                      </a:r>
                      <a:r>
                        <a:rPr sz="700" b="1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7513"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9161">
                <a:tc>
                  <a:txBody>
                    <a:bodyPr/>
                    <a:lstStyle/>
                    <a:p>
                      <a:pPr marL="66675">
                        <a:lnSpc>
                          <a:spcPts val="1170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Jednotlivé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druhy</a:t>
                      </a:r>
                      <a:r>
                        <a:rPr sz="7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dlhodobých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>
                        <a:lnSpc>
                          <a:spcPts val="128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zákonných</a:t>
                      </a:r>
                      <a:r>
                        <a:rPr sz="7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rezerv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7513">
                <a:tc>
                  <a:txBody>
                    <a:bodyPr/>
                    <a:lstStyle/>
                    <a:p>
                      <a:pPr marL="66675">
                        <a:lnSpc>
                          <a:spcPts val="120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Zákonné rezervy</a:t>
                      </a:r>
                      <a:r>
                        <a:rPr sz="700" b="1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spolu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767">
                <a:tc>
                  <a:txBody>
                    <a:bodyPr/>
                    <a:lstStyle/>
                    <a:p>
                      <a:pPr marL="66675" marR="212090">
                        <a:lnSpc>
                          <a:spcPts val="125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Jednotlivé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druhy</a:t>
                      </a:r>
                      <a:r>
                        <a:rPr sz="7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krátkodobých 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ostatných</a:t>
                      </a:r>
                      <a:r>
                        <a:rPr sz="700" spc="-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5" dirty="0">
                          <a:latin typeface="Arial Narrow"/>
                          <a:cs typeface="Arial Narrow"/>
                        </a:rPr>
                        <a:t>rezerv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9161">
                <a:tc>
                  <a:txBody>
                    <a:bodyPr/>
                    <a:lstStyle/>
                    <a:p>
                      <a:pPr marL="66675">
                        <a:lnSpc>
                          <a:spcPts val="1170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Jednotlivé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druhy</a:t>
                      </a:r>
                      <a:r>
                        <a:rPr sz="7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dlhodobých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>
                        <a:lnSpc>
                          <a:spcPts val="128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ostatných</a:t>
                      </a:r>
                      <a:r>
                        <a:rPr sz="700" spc="-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5" dirty="0">
                          <a:latin typeface="Arial Narrow"/>
                          <a:cs typeface="Arial Narrow"/>
                        </a:rPr>
                        <a:t>rezerv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7513">
                <a:tc>
                  <a:txBody>
                    <a:bodyPr/>
                    <a:lstStyle/>
                    <a:p>
                      <a:pPr marL="66675">
                        <a:lnSpc>
                          <a:spcPts val="120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Ostatné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rezervy</a:t>
                      </a:r>
                      <a:r>
                        <a:rPr sz="700" b="1" spc="-5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spolu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297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Rezervy</a:t>
                      </a:r>
                      <a:r>
                        <a:rPr sz="700" b="1" spc="-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spolu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480849" y="2993085"/>
            <a:ext cx="2008531" cy="108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/>
            <a:r>
              <a:rPr sz="705" b="1" dirty="0">
                <a:latin typeface="Arial Narrow"/>
                <a:cs typeface="Arial Narrow"/>
              </a:rPr>
              <a:t>Vzorová </a:t>
            </a:r>
            <a:r>
              <a:rPr sz="705" b="1" spc="-3" dirty="0">
                <a:latin typeface="Arial Narrow"/>
                <a:cs typeface="Arial Narrow"/>
              </a:rPr>
              <a:t>tabuľka </a:t>
            </a:r>
            <a:r>
              <a:rPr sz="705" b="1" dirty="0">
                <a:latin typeface="Arial Narrow"/>
                <a:cs typeface="Arial Narrow"/>
              </a:rPr>
              <a:t>k </a:t>
            </a:r>
            <a:r>
              <a:rPr sz="705" b="1" spc="-3" dirty="0">
                <a:latin typeface="Arial Narrow"/>
                <a:cs typeface="Arial Narrow"/>
              </a:rPr>
              <a:t>čl. III </a:t>
            </a:r>
            <a:r>
              <a:rPr sz="705" b="1" dirty="0">
                <a:latin typeface="Arial Narrow"/>
                <a:cs typeface="Arial Narrow"/>
              </a:rPr>
              <a:t>ods. 14 písm. </a:t>
            </a:r>
            <a:r>
              <a:rPr sz="705" b="1" spc="-3" dirty="0">
                <a:latin typeface="Arial Narrow"/>
                <a:cs typeface="Arial Narrow"/>
              </a:rPr>
              <a:t>c) </a:t>
            </a:r>
            <a:r>
              <a:rPr sz="705" b="1" dirty="0">
                <a:latin typeface="Arial Narrow"/>
                <a:cs typeface="Arial Narrow"/>
              </a:rPr>
              <a:t>a d) o</a:t>
            </a:r>
            <a:r>
              <a:rPr sz="705" b="1" spc="-55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záväzkoch</a:t>
            </a:r>
            <a:endParaRPr sz="705">
              <a:latin typeface="Arial Narrow"/>
              <a:cs typeface="Arial Narrow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516362" y="3155006"/>
          <a:ext cx="4711006" cy="938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1915"/>
                <a:gridCol w="1268649"/>
                <a:gridCol w="1444578"/>
              </a:tblGrid>
              <a:tr h="16615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Druh</a:t>
                      </a:r>
                      <a:r>
                        <a:rPr sz="700" b="1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záväzkov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Stav na</a:t>
                      </a:r>
                      <a:r>
                        <a:rPr sz="700" b="1" spc="-1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konci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0916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bežného účtovného</a:t>
                      </a:r>
                      <a:r>
                        <a:rPr sz="700" b="1" spc="-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bezprostredne</a:t>
                      </a:r>
                      <a:r>
                        <a:rPr sz="700" b="1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predchádzajúceho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účtovného</a:t>
                      </a:r>
                      <a:r>
                        <a:rPr sz="700" b="1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2246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Záväzky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po lehote</a:t>
                      </a:r>
                      <a:r>
                        <a:rPr sz="7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splatnosti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767">
                <a:tc>
                  <a:txBody>
                    <a:bodyPr/>
                    <a:lstStyle/>
                    <a:p>
                      <a:pPr marL="66675" marR="440690">
                        <a:lnSpc>
                          <a:spcPts val="1250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Záväzky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do lehoty splatnosti so zostatkovou dobou  splatnosti do jedného</a:t>
                      </a:r>
                      <a:r>
                        <a:rPr sz="700" spc="1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roka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704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Krátkodobé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záväzky</a:t>
                      </a:r>
                      <a:r>
                        <a:rPr sz="700" b="1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spolu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559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6688756" y="4164238"/>
            <a:ext cx="234573" cy="17953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8145">
              <a:lnSpc>
                <a:spcPts val="718"/>
              </a:lnSpc>
            </a:pPr>
            <a:r>
              <a:rPr dirty="0"/>
              <a:t>Strana</a:t>
            </a:r>
            <a:r>
              <a:rPr spc="-55" dirty="0"/>
              <a:t> </a:t>
            </a:r>
            <a:r>
              <a:rPr dirty="0"/>
              <a:t>21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516362" y="345995"/>
          <a:ext cx="4711006" cy="76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1915"/>
                <a:gridCol w="1268649"/>
                <a:gridCol w="1444578"/>
              </a:tblGrid>
              <a:tr h="211116">
                <a:tc>
                  <a:txBody>
                    <a:bodyPr/>
                    <a:lstStyle/>
                    <a:p>
                      <a:pPr marL="66675">
                        <a:lnSpc>
                          <a:spcPts val="1180"/>
                        </a:lnSpc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Záväzky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so zostatkovou dobou splatnosti od  jedného</a:t>
                      </a:r>
                      <a:r>
                        <a:rPr sz="700" spc="204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do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>
                        <a:lnSpc>
                          <a:spcPts val="129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piatich 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rokov</a:t>
                      </a:r>
                      <a:r>
                        <a:rPr sz="700" spc="1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vrátane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9160">
                <a:tc>
                  <a:txBody>
                    <a:bodyPr/>
                    <a:lstStyle/>
                    <a:p>
                      <a:pPr marL="66675">
                        <a:lnSpc>
                          <a:spcPts val="1170"/>
                        </a:lnSpc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Záväzky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so zostatkovou dobou splatnosti viac ako</a:t>
                      </a:r>
                      <a:r>
                        <a:rPr sz="700" spc="-5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päť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>
                        <a:lnSpc>
                          <a:spcPts val="128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rokov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06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Dlhodobé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záväzky</a:t>
                      </a:r>
                      <a:r>
                        <a:rPr sz="700" b="1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spolu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06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Krátkodobé a dlhodobé záväzky</a:t>
                      </a:r>
                      <a:r>
                        <a:rPr sz="700" b="1" spc="-1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spolu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480850" y="1253336"/>
            <a:ext cx="2327403" cy="108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/>
            <a:r>
              <a:rPr sz="705" b="1" dirty="0">
                <a:latin typeface="Arial Narrow"/>
                <a:cs typeface="Arial Narrow"/>
              </a:rPr>
              <a:t>Vzorová </a:t>
            </a:r>
            <a:r>
              <a:rPr sz="705" b="1" spc="-3" dirty="0">
                <a:latin typeface="Arial Narrow"/>
                <a:cs typeface="Arial Narrow"/>
              </a:rPr>
              <a:t>tabuľka </a:t>
            </a:r>
            <a:r>
              <a:rPr sz="705" b="1" dirty="0">
                <a:latin typeface="Arial Narrow"/>
                <a:cs typeface="Arial Narrow"/>
              </a:rPr>
              <a:t>k </a:t>
            </a:r>
            <a:r>
              <a:rPr sz="705" b="1" spc="-3" dirty="0">
                <a:latin typeface="Arial Narrow"/>
                <a:cs typeface="Arial Narrow"/>
              </a:rPr>
              <a:t>čl. III </a:t>
            </a:r>
            <a:r>
              <a:rPr sz="705" b="1" dirty="0">
                <a:latin typeface="Arial Narrow"/>
                <a:cs typeface="Arial Narrow"/>
              </a:rPr>
              <a:t>ods. 14 písm. e) o </a:t>
            </a:r>
            <a:r>
              <a:rPr sz="705" b="1" spc="-3" dirty="0">
                <a:latin typeface="Arial Narrow"/>
                <a:cs typeface="Arial Narrow"/>
              </a:rPr>
              <a:t>vývoji </a:t>
            </a:r>
            <a:r>
              <a:rPr sz="705" b="1" dirty="0">
                <a:latin typeface="Arial Narrow"/>
                <a:cs typeface="Arial Narrow"/>
              </a:rPr>
              <a:t>sociálneho</a:t>
            </a:r>
            <a:r>
              <a:rPr sz="705" b="1" spc="-35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fondu</a:t>
            </a:r>
            <a:endParaRPr sz="705">
              <a:latin typeface="Arial Narrow"/>
              <a:cs typeface="Arial Narro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516362" y="1415257"/>
          <a:ext cx="4711006" cy="11419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1252"/>
                <a:gridCol w="1499312"/>
                <a:gridCol w="1444578"/>
              </a:tblGrid>
              <a:tr h="209161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Sociálny</a:t>
                      </a:r>
                      <a:r>
                        <a:rPr sz="700" b="1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fond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5459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Bežné  účtovné</a:t>
                      </a:r>
                      <a:r>
                        <a:rPr sz="700" b="1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obdobie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Bezprostredne</a:t>
                      </a:r>
                      <a:r>
                        <a:rPr sz="700" b="1" spc="-5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predchádzajúce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128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účtovné</a:t>
                      </a:r>
                      <a:r>
                        <a:rPr sz="700" b="1" spc="1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obdobie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216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Stav k prvému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dňu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účtovného</a:t>
                      </a:r>
                      <a:r>
                        <a:rPr sz="700" b="1" spc="-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381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Tvorba na ťarchu</a:t>
                      </a:r>
                      <a:r>
                        <a:rPr sz="700" spc="-1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nákladov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9241">
                <a:tc>
                  <a:txBody>
                    <a:bodyPr/>
                    <a:lstStyle/>
                    <a:p>
                      <a:pPr marL="66675">
                        <a:lnSpc>
                          <a:spcPts val="1275"/>
                        </a:lnSpc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Tvorba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zo</a:t>
                      </a:r>
                      <a:r>
                        <a:rPr sz="700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zisku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006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Čerpanie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0663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Stav k poslednému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dňu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účtovného</a:t>
                      </a:r>
                      <a:r>
                        <a:rPr sz="700" b="1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480850" y="2651000"/>
            <a:ext cx="3933983" cy="108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/>
            <a:r>
              <a:rPr sz="705" b="1" dirty="0">
                <a:latin typeface="Arial Narrow"/>
                <a:cs typeface="Arial Narrow"/>
              </a:rPr>
              <a:t>Vzorová </a:t>
            </a:r>
            <a:r>
              <a:rPr sz="705" b="1" spc="-3" dirty="0">
                <a:latin typeface="Arial Narrow"/>
                <a:cs typeface="Arial Narrow"/>
              </a:rPr>
              <a:t>tabuľka </a:t>
            </a:r>
            <a:r>
              <a:rPr sz="705" b="1" dirty="0">
                <a:latin typeface="Arial Narrow"/>
                <a:cs typeface="Arial Narrow"/>
              </a:rPr>
              <a:t>k </a:t>
            </a:r>
            <a:r>
              <a:rPr sz="705" b="1" spc="-3" dirty="0">
                <a:latin typeface="Arial Narrow"/>
                <a:cs typeface="Arial Narrow"/>
              </a:rPr>
              <a:t>čl. III </a:t>
            </a:r>
            <a:r>
              <a:rPr sz="705" b="1" dirty="0">
                <a:latin typeface="Arial Narrow"/>
                <a:cs typeface="Arial Narrow"/>
              </a:rPr>
              <a:t>ods. 14 písm. </a:t>
            </a:r>
            <a:r>
              <a:rPr sz="705" b="1" spc="3" dirty="0">
                <a:latin typeface="Arial Narrow"/>
                <a:cs typeface="Arial Narrow"/>
              </a:rPr>
              <a:t>f) </a:t>
            </a:r>
            <a:r>
              <a:rPr sz="705" b="1" dirty="0">
                <a:latin typeface="Arial Narrow"/>
                <a:cs typeface="Arial Narrow"/>
              </a:rPr>
              <a:t>o bankových úveroch, </a:t>
            </a:r>
            <a:r>
              <a:rPr sz="705" b="1" spc="-3" dirty="0">
                <a:latin typeface="Arial Narrow"/>
                <a:cs typeface="Arial Narrow"/>
              </a:rPr>
              <a:t>pôžičkách </a:t>
            </a:r>
            <a:r>
              <a:rPr sz="705" b="1" dirty="0">
                <a:latin typeface="Arial Narrow"/>
                <a:cs typeface="Arial Narrow"/>
              </a:rPr>
              <a:t>a návratných finančných</a:t>
            </a:r>
            <a:r>
              <a:rPr sz="705" b="1" spc="-55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výpomociach</a:t>
            </a:r>
            <a:endParaRPr sz="705">
              <a:latin typeface="Arial Narrow"/>
              <a:cs typeface="Arial Narrow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516362" y="2812920"/>
          <a:ext cx="5807716" cy="12649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1311"/>
                <a:gridCol w="461327"/>
                <a:gridCol w="750633"/>
                <a:gridCol w="635302"/>
                <a:gridCol w="865965"/>
                <a:gridCol w="1096628"/>
                <a:gridCol w="1270603"/>
              </a:tblGrid>
              <a:tr h="310809">
                <a:tc>
                  <a:txBody>
                    <a:bodyPr/>
                    <a:lstStyle/>
                    <a:p>
                      <a:pPr marL="389890" marR="153670" indent="-228600">
                        <a:lnSpc>
                          <a:spcPts val="1270"/>
                        </a:lnSpc>
                        <a:spcBef>
                          <a:spcPts val="590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Druh</a:t>
                      </a:r>
                      <a:r>
                        <a:rPr sz="700" b="1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cudzieho 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zdroja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2101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Mena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27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Výška úroku v</a:t>
                      </a:r>
                      <a:r>
                        <a:rPr sz="700" b="1" spc="-1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%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2222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Splatnosť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Forma</a:t>
                      </a:r>
                      <a:r>
                        <a:rPr sz="700" b="1" spc="-5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zabezpečenia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 marR="65405" indent="207010">
                        <a:lnSpc>
                          <a:spcPts val="1270"/>
                        </a:lnSpc>
                        <a:spcBef>
                          <a:spcPts val="590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Suma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istiny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na konci  bežného účtovného</a:t>
                      </a:r>
                      <a:r>
                        <a:rPr sz="700" b="1" spc="-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Suma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istiny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na</a:t>
                      </a:r>
                      <a:r>
                        <a:rPr sz="700" b="1" spc="-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konci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73025" marR="64769" algn="ctr">
                        <a:lnSpc>
                          <a:spcPts val="1270"/>
                        </a:lnSpc>
                        <a:spcBef>
                          <a:spcPts val="45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bezprostredne</a:t>
                      </a:r>
                      <a:r>
                        <a:rPr sz="700" b="1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predchádzajúceho 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účtovného</a:t>
                      </a:r>
                      <a:r>
                        <a:rPr sz="700" b="1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767">
                <a:tc>
                  <a:txBody>
                    <a:bodyPr/>
                    <a:lstStyle/>
                    <a:p>
                      <a:pPr marL="66675" marR="359410">
                        <a:lnSpc>
                          <a:spcPts val="1250"/>
                        </a:lnSpc>
                        <a:spcBef>
                          <a:spcPts val="5"/>
                        </a:spcBef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Krátkodobý 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bankový</a:t>
                      </a:r>
                      <a:r>
                        <a:rPr sz="700" spc="-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úver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2246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Pôžička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116">
                <a:tc>
                  <a:txBody>
                    <a:bodyPr/>
                    <a:lstStyle/>
                    <a:p>
                      <a:pPr marL="66675">
                        <a:lnSpc>
                          <a:spcPts val="1180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Návratná</a:t>
                      </a:r>
                      <a:r>
                        <a:rPr sz="700" spc="-6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finančná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>
                        <a:lnSpc>
                          <a:spcPts val="129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výpomoc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9161">
                <a:tc>
                  <a:txBody>
                    <a:bodyPr/>
                    <a:lstStyle/>
                    <a:p>
                      <a:pPr marL="66675">
                        <a:lnSpc>
                          <a:spcPts val="1170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Dlhodobý</a:t>
                      </a:r>
                      <a:r>
                        <a:rPr sz="700" spc="-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bankový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>
                        <a:lnSpc>
                          <a:spcPts val="1285"/>
                        </a:lnSpc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úver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381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Spolu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5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643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6688756" y="4164238"/>
            <a:ext cx="234573" cy="17953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8145">
              <a:lnSpc>
                <a:spcPts val="718"/>
              </a:lnSpc>
            </a:pPr>
            <a:r>
              <a:rPr dirty="0"/>
              <a:t>Strana</a:t>
            </a:r>
            <a:r>
              <a:rPr spc="-55" dirty="0"/>
              <a:t> </a:t>
            </a:r>
            <a:r>
              <a:rPr dirty="0"/>
              <a:t>22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480850" y="336547"/>
            <a:ext cx="2942343" cy="108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/>
            <a:r>
              <a:rPr sz="705" b="1" dirty="0">
                <a:latin typeface="Arial Narrow"/>
                <a:cs typeface="Arial Narrow"/>
              </a:rPr>
              <a:t>Vzorová </a:t>
            </a:r>
            <a:r>
              <a:rPr sz="705" b="1" spc="-3" dirty="0">
                <a:latin typeface="Arial Narrow"/>
                <a:cs typeface="Arial Narrow"/>
              </a:rPr>
              <a:t>tabuľka </a:t>
            </a:r>
            <a:r>
              <a:rPr sz="705" b="1" dirty="0">
                <a:latin typeface="Arial Narrow"/>
                <a:cs typeface="Arial Narrow"/>
              </a:rPr>
              <a:t>k </a:t>
            </a:r>
            <a:r>
              <a:rPr sz="705" b="1" spc="-3" dirty="0">
                <a:latin typeface="Arial Narrow"/>
                <a:cs typeface="Arial Narrow"/>
              </a:rPr>
              <a:t>čl. III </a:t>
            </a:r>
            <a:r>
              <a:rPr sz="705" b="1" dirty="0">
                <a:latin typeface="Arial Narrow"/>
                <a:cs typeface="Arial Narrow"/>
              </a:rPr>
              <a:t>ods. 15 o významných </a:t>
            </a:r>
            <a:r>
              <a:rPr sz="705" b="1" spc="-3" dirty="0">
                <a:latin typeface="Arial Narrow"/>
                <a:cs typeface="Arial Narrow"/>
              </a:rPr>
              <a:t>položkách výnosov budúcich</a:t>
            </a:r>
            <a:r>
              <a:rPr sz="705" b="1" spc="-22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období</a:t>
            </a:r>
            <a:endParaRPr sz="705">
              <a:latin typeface="Arial Narrow"/>
              <a:cs typeface="Arial Narrow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57718" y="498468"/>
          <a:ext cx="5866359" cy="21250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1056"/>
                <a:gridCol w="1491493"/>
                <a:gridCol w="865965"/>
                <a:gridCol w="924608"/>
                <a:gridCol w="1327291"/>
              </a:tblGrid>
              <a:tr h="258030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Položky výnosov</a:t>
                      </a:r>
                      <a:r>
                        <a:rPr sz="700" b="1" spc="-6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budúcich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1270" algn="ctr">
                        <a:lnSpc>
                          <a:spcPts val="129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období z</a:t>
                      </a:r>
                      <a:r>
                        <a:rPr sz="700" b="1" spc="-114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dôvodu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Stav na konci</a:t>
                      </a:r>
                      <a:r>
                        <a:rPr sz="700" b="1" spc="-1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bezprostredne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129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predchádzajúceho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účtovného</a:t>
                      </a:r>
                      <a:r>
                        <a:rPr sz="700" b="1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084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Prírastky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Úbytky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Stav na konci bežného</a:t>
                      </a:r>
                      <a:r>
                        <a:rPr sz="700" b="1" spc="-1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účtovného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1295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8030">
                <a:tc>
                  <a:txBody>
                    <a:bodyPr/>
                    <a:lstStyle/>
                    <a:p>
                      <a:pPr marL="66675">
                        <a:lnSpc>
                          <a:spcPts val="1180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bezodplatne</a:t>
                      </a:r>
                      <a:r>
                        <a:rPr sz="7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nadobudnutého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>
                        <a:lnSpc>
                          <a:spcPts val="129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dlhodobého</a:t>
                      </a:r>
                      <a:r>
                        <a:rPr sz="700" spc="-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majetku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984">
                <a:tc>
                  <a:txBody>
                    <a:bodyPr/>
                    <a:lstStyle/>
                    <a:p>
                      <a:pPr marL="66675" marR="168910">
                        <a:lnSpc>
                          <a:spcPts val="125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dlhodobého majetku obstaraného 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z</a:t>
                      </a:r>
                      <a:r>
                        <a:rPr sz="700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dotácie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8030">
                <a:tc>
                  <a:txBody>
                    <a:bodyPr/>
                    <a:lstStyle/>
                    <a:p>
                      <a:pPr marL="66675">
                        <a:lnSpc>
                          <a:spcPts val="1170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dlhodobého majetku</a:t>
                      </a:r>
                      <a:r>
                        <a:rPr sz="700" spc="204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obstaraného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>
                        <a:lnSpc>
                          <a:spcPts val="1285"/>
                        </a:lnSpc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z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finančného</a:t>
                      </a:r>
                      <a:r>
                        <a:rPr sz="700" spc="-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daru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8030">
                <a:tc>
                  <a:txBody>
                    <a:bodyPr/>
                    <a:lstStyle/>
                    <a:p>
                      <a:pPr marL="66675">
                        <a:lnSpc>
                          <a:spcPts val="1180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dotácie zo štátneho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rozpočtu</a:t>
                      </a:r>
                      <a:r>
                        <a:rPr sz="700" spc="-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alebo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97155">
                        <a:lnSpc>
                          <a:spcPts val="1295"/>
                        </a:lnSpc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z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prostriedkov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Európskej</a:t>
                      </a:r>
                      <a:r>
                        <a:rPr sz="7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únie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8030">
                <a:tc>
                  <a:txBody>
                    <a:bodyPr/>
                    <a:lstStyle/>
                    <a:p>
                      <a:pPr marL="66675">
                        <a:lnSpc>
                          <a:spcPts val="1180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dotácie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z rozpočtu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obce alebo</a:t>
                      </a:r>
                      <a:r>
                        <a:rPr sz="700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z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>
                        <a:lnSpc>
                          <a:spcPts val="1295"/>
                        </a:lnSpc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rozpočtu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vyššieho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územného</a:t>
                      </a:r>
                      <a:r>
                        <a:rPr sz="700" spc="-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celku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381">
                <a:tc>
                  <a:txBody>
                    <a:bodyPr/>
                    <a:lstStyle/>
                    <a:p>
                      <a:pPr marL="66675">
                        <a:lnSpc>
                          <a:spcPts val="1230"/>
                        </a:lnSpc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grantu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382">
                <a:tc>
                  <a:txBody>
                    <a:bodyPr/>
                    <a:lstStyle/>
                    <a:p>
                      <a:pPr marL="66675">
                        <a:lnSpc>
                          <a:spcPts val="120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podielu zaplatenej</a:t>
                      </a:r>
                      <a:r>
                        <a:rPr sz="7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dane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8030">
                <a:tc>
                  <a:txBody>
                    <a:bodyPr/>
                    <a:lstStyle/>
                    <a:p>
                      <a:pPr marL="66675">
                        <a:lnSpc>
                          <a:spcPts val="1180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dlhodobého  majetku</a:t>
                      </a:r>
                      <a:r>
                        <a:rPr sz="700" spc="2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obstaraného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>
                        <a:lnSpc>
                          <a:spcPts val="1295"/>
                        </a:lnSpc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z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podielu zaplatenej</a:t>
                      </a:r>
                      <a:r>
                        <a:rPr sz="7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dane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480850" y="2766332"/>
            <a:ext cx="2925238" cy="108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/>
            <a:r>
              <a:rPr sz="705" b="1" dirty="0">
                <a:latin typeface="Arial Narrow"/>
                <a:cs typeface="Arial Narrow"/>
              </a:rPr>
              <a:t>Vzorová </a:t>
            </a:r>
            <a:r>
              <a:rPr sz="705" b="1" spc="-3" dirty="0">
                <a:latin typeface="Arial Narrow"/>
                <a:cs typeface="Arial Narrow"/>
              </a:rPr>
              <a:t>tabuľka </a:t>
            </a:r>
            <a:r>
              <a:rPr sz="705" b="1" dirty="0">
                <a:latin typeface="Arial Narrow"/>
                <a:cs typeface="Arial Narrow"/>
              </a:rPr>
              <a:t>k </a:t>
            </a:r>
            <a:r>
              <a:rPr sz="705" b="1" spc="-3" dirty="0">
                <a:latin typeface="Arial Narrow"/>
                <a:cs typeface="Arial Narrow"/>
              </a:rPr>
              <a:t>čl. III </a:t>
            </a:r>
            <a:r>
              <a:rPr sz="705" b="1" dirty="0">
                <a:latin typeface="Arial Narrow"/>
                <a:cs typeface="Arial Narrow"/>
              </a:rPr>
              <a:t>ods. 16 o majetku prenajatom formou finančného</a:t>
            </a:r>
            <a:r>
              <a:rPr sz="705" b="1" spc="-58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prenájmu</a:t>
            </a:r>
            <a:endParaRPr sz="705">
              <a:latin typeface="Arial Narrow"/>
              <a:cs typeface="Arial Narrow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57718" y="2926297"/>
          <a:ext cx="5866359" cy="10930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1282"/>
                <a:gridCol w="1270603"/>
                <a:gridCol w="924608"/>
                <a:gridCol w="1096628"/>
                <a:gridCol w="1327291"/>
              </a:tblGrid>
              <a:tr h="3616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Záväzok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27305">
                        <a:lnSpc>
                          <a:spcPts val="1180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Stav na konci</a:t>
                      </a:r>
                      <a:r>
                        <a:rPr sz="700" b="1" spc="-1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bezprostredne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764540" marR="168910" indent="-585470">
                        <a:lnSpc>
                          <a:spcPts val="1270"/>
                        </a:lnSpc>
                        <a:spcBef>
                          <a:spcPts val="60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predchádzajúceho</a:t>
                      </a:r>
                      <a:r>
                        <a:rPr sz="700" b="1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účtovného  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Istina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401955">
                        <a:lnSpc>
                          <a:spcPct val="100000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Finančný</a:t>
                      </a:r>
                      <a:r>
                        <a:rPr sz="700" b="1" spc="-5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náklad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7085" marR="100965" indent="-701040">
                        <a:lnSpc>
                          <a:spcPts val="1250"/>
                        </a:lnSpc>
                        <a:spcBef>
                          <a:spcPts val="630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Stav na konci bežného</a:t>
                      </a:r>
                      <a:r>
                        <a:rPr sz="700" b="1" spc="-1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účtovného 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382">
                <a:tc>
                  <a:txBody>
                    <a:bodyPr/>
                    <a:lstStyle/>
                    <a:p>
                      <a:pPr marL="66675">
                        <a:lnSpc>
                          <a:spcPts val="120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Celková suma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dohodnutých</a:t>
                      </a:r>
                      <a:r>
                        <a:rPr sz="7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platieb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381">
                <a:tc>
                  <a:txBody>
                    <a:bodyPr/>
                    <a:lstStyle/>
                    <a:p>
                      <a:pPr marL="66675">
                        <a:lnSpc>
                          <a:spcPts val="120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do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jedného roka</a:t>
                      </a:r>
                      <a:r>
                        <a:rPr sz="700" spc="-1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vrátane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8030">
                <a:tc>
                  <a:txBody>
                    <a:bodyPr/>
                    <a:lstStyle/>
                    <a:p>
                      <a:pPr marL="66675">
                        <a:lnSpc>
                          <a:spcPts val="1170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od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jedného roka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do piatich</a:t>
                      </a:r>
                      <a:r>
                        <a:rPr sz="700" spc="1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rokov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marL="66675">
                        <a:lnSpc>
                          <a:spcPts val="1285"/>
                        </a:lnSpc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vrátane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381">
                <a:tc>
                  <a:txBody>
                    <a:bodyPr/>
                    <a:lstStyle/>
                    <a:p>
                      <a:pPr marL="66675">
                        <a:lnSpc>
                          <a:spcPts val="120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viac ako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päť</a:t>
                      </a:r>
                      <a:r>
                        <a:rPr sz="7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rokov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206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6688756" y="4164238"/>
            <a:ext cx="234573" cy="17953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8145">
              <a:lnSpc>
                <a:spcPts val="718"/>
              </a:lnSpc>
            </a:pPr>
            <a:r>
              <a:rPr dirty="0"/>
              <a:t>Strana</a:t>
            </a:r>
            <a:r>
              <a:rPr spc="-55" dirty="0"/>
              <a:t> </a:t>
            </a:r>
            <a:r>
              <a:rPr dirty="0"/>
              <a:t>23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480850" y="336547"/>
            <a:ext cx="2798993" cy="108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/>
            <a:r>
              <a:rPr sz="705" b="1" dirty="0">
                <a:latin typeface="Arial Narrow"/>
                <a:cs typeface="Arial Narrow"/>
              </a:rPr>
              <a:t>Vzorová </a:t>
            </a:r>
            <a:r>
              <a:rPr sz="705" b="1" spc="-3" dirty="0">
                <a:latin typeface="Arial Narrow"/>
                <a:cs typeface="Arial Narrow"/>
              </a:rPr>
              <a:t>tabuľka </a:t>
            </a:r>
            <a:r>
              <a:rPr sz="705" b="1" dirty="0">
                <a:latin typeface="Arial Narrow"/>
                <a:cs typeface="Arial Narrow"/>
              </a:rPr>
              <a:t>k </a:t>
            </a:r>
            <a:r>
              <a:rPr sz="705" b="1" spc="-3" dirty="0">
                <a:latin typeface="Arial Narrow"/>
                <a:cs typeface="Arial Narrow"/>
              </a:rPr>
              <a:t>čl. </a:t>
            </a:r>
            <a:r>
              <a:rPr sz="705" b="1" spc="-6" dirty="0">
                <a:latin typeface="Arial Narrow"/>
                <a:cs typeface="Arial Narrow"/>
              </a:rPr>
              <a:t>IV  </a:t>
            </a:r>
            <a:r>
              <a:rPr sz="705" b="1" dirty="0">
                <a:latin typeface="Arial Narrow"/>
                <a:cs typeface="Arial Narrow"/>
              </a:rPr>
              <a:t>ods. 6 o </a:t>
            </a:r>
            <a:r>
              <a:rPr sz="705" b="1" spc="-3" dirty="0">
                <a:latin typeface="Arial Narrow"/>
                <a:cs typeface="Arial Narrow"/>
              </a:rPr>
              <a:t>účele </a:t>
            </a:r>
            <a:r>
              <a:rPr sz="705" b="1" dirty="0">
                <a:latin typeface="Arial Narrow"/>
                <a:cs typeface="Arial Narrow"/>
              </a:rPr>
              <a:t>a výške </a:t>
            </a:r>
            <a:r>
              <a:rPr sz="705" b="1" spc="-3" dirty="0">
                <a:latin typeface="Arial Narrow"/>
                <a:cs typeface="Arial Narrow"/>
              </a:rPr>
              <a:t>použitia </a:t>
            </a:r>
            <a:r>
              <a:rPr sz="705" b="1" dirty="0">
                <a:latin typeface="Arial Narrow"/>
                <a:cs typeface="Arial Narrow"/>
              </a:rPr>
              <a:t>podielu zaplatenej</a:t>
            </a:r>
            <a:r>
              <a:rPr sz="705" b="1" spc="-42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dane</a:t>
            </a:r>
            <a:endParaRPr sz="705">
              <a:latin typeface="Arial Narrow"/>
              <a:cs typeface="Arial Narrow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57718" y="498468"/>
          <a:ext cx="5866359" cy="8759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6523"/>
                <a:gridCol w="1616598"/>
                <a:gridCol w="1327291"/>
              </a:tblGrid>
              <a:tr h="209161">
                <a:tc>
                  <a:txBody>
                    <a:bodyPr/>
                    <a:lstStyle/>
                    <a:p>
                      <a:pPr marL="125539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Účel použitia podielu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zaplatenej</a:t>
                      </a:r>
                      <a:r>
                        <a:rPr sz="700" b="1" spc="-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dane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Použitá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suma z</a:t>
                      </a:r>
                      <a:r>
                        <a:rPr sz="7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bezprostredne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129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predchádzajúceho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účtovného</a:t>
                      </a:r>
                      <a:r>
                        <a:rPr sz="700" b="1" spc="-5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Použitá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suma bežného</a:t>
                      </a:r>
                      <a:r>
                        <a:rPr sz="700" b="1" spc="-6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účtovného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1295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55"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56"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6155"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4200">
                <a:tc gridSpan="2"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Zostatok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podielu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zaplatenej dane bežného účtovného</a:t>
                      </a:r>
                      <a:r>
                        <a:rPr sz="700" b="1" spc="-8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obdobia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480849" y="1517230"/>
            <a:ext cx="3466467" cy="108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45"/>
            <a:r>
              <a:rPr sz="705" b="1" dirty="0">
                <a:latin typeface="Arial Narrow"/>
                <a:cs typeface="Arial Narrow"/>
              </a:rPr>
              <a:t>Vzorová </a:t>
            </a:r>
            <a:r>
              <a:rPr sz="705" b="1" spc="-3" dirty="0">
                <a:latin typeface="Arial Narrow"/>
                <a:cs typeface="Arial Narrow"/>
              </a:rPr>
              <a:t>tabuľka </a:t>
            </a:r>
            <a:r>
              <a:rPr sz="705" b="1" dirty="0">
                <a:latin typeface="Arial Narrow"/>
                <a:cs typeface="Arial Narrow"/>
              </a:rPr>
              <a:t>k </a:t>
            </a:r>
            <a:r>
              <a:rPr sz="705" b="1" spc="-3" dirty="0">
                <a:latin typeface="Arial Narrow"/>
                <a:cs typeface="Arial Narrow"/>
              </a:rPr>
              <a:t>čl. </a:t>
            </a:r>
            <a:r>
              <a:rPr sz="705" b="1" spc="-6" dirty="0">
                <a:latin typeface="Arial Narrow"/>
                <a:cs typeface="Arial Narrow"/>
              </a:rPr>
              <a:t>IV  </a:t>
            </a:r>
            <a:r>
              <a:rPr sz="705" b="1" dirty="0">
                <a:latin typeface="Arial Narrow"/>
                <a:cs typeface="Arial Narrow"/>
              </a:rPr>
              <a:t>ods. 8 o </a:t>
            </a:r>
            <a:r>
              <a:rPr sz="705" b="1" spc="-3" dirty="0">
                <a:latin typeface="Arial Narrow"/>
                <a:cs typeface="Arial Narrow"/>
              </a:rPr>
              <a:t>nákladoch </a:t>
            </a:r>
            <a:r>
              <a:rPr sz="705" b="1" dirty="0">
                <a:latin typeface="Arial Narrow"/>
                <a:cs typeface="Arial Narrow"/>
              </a:rPr>
              <a:t>vynaložených v </a:t>
            </a:r>
            <a:r>
              <a:rPr sz="705" b="1" spc="-3" dirty="0">
                <a:latin typeface="Arial Narrow"/>
                <a:cs typeface="Arial Narrow"/>
              </a:rPr>
              <a:t>súvislosti </a:t>
            </a:r>
            <a:r>
              <a:rPr sz="705" b="1" dirty="0">
                <a:latin typeface="Arial Narrow"/>
                <a:cs typeface="Arial Narrow"/>
              </a:rPr>
              <a:t>s auditom účtovnej</a:t>
            </a:r>
            <a:r>
              <a:rPr sz="705" b="1" spc="-19" dirty="0">
                <a:latin typeface="Arial Narrow"/>
                <a:cs typeface="Arial Narrow"/>
              </a:rPr>
              <a:t> </a:t>
            </a:r>
            <a:r>
              <a:rPr sz="705" b="1" dirty="0">
                <a:latin typeface="Arial Narrow"/>
                <a:cs typeface="Arial Narrow"/>
              </a:rPr>
              <a:t>závierky</a:t>
            </a:r>
            <a:endParaRPr sz="705">
              <a:latin typeface="Arial Narrow"/>
              <a:cs typeface="Arial Narrow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57718" y="1679151"/>
          <a:ext cx="3788597" cy="10930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8573"/>
                <a:gridCol w="1213914"/>
              </a:tblGrid>
              <a:tr h="154427">
                <a:tc>
                  <a:txBody>
                    <a:bodyPr/>
                    <a:lstStyle/>
                    <a:p>
                      <a:pPr marL="66675">
                        <a:lnSpc>
                          <a:spcPts val="1205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Jednotlivé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druhy </a:t>
                      </a:r>
                      <a:r>
                        <a:rPr sz="700" b="1" spc="-5" dirty="0">
                          <a:latin typeface="Arial Narrow"/>
                          <a:cs typeface="Arial Narrow"/>
                        </a:rPr>
                        <a:t>nákladov</a:t>
                      </a:r>
                      <a:r>
                        <a:rPr sz="700" b="1" spc="-6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b="1" dirty="0">
                          <a:latin typeface="Arial Narrow"/>
                          <a:cs typeface="Arial Narrow"/>
                        </a:rPr>
                        <a:t>za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</a:pPr>
                      <a:r>
                        <a:rPr sz="700" b="1" dirty="0">
                          <a:latin typeface="Arial Narrow"/>
                          <a:cs typeface="Arial Narrow"/>
                        </a:rPr>
                        <a:t>Suma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382">
                <a:tc>
                  <a:txBody>
                    <a:bodyPr/>
                    <a:lstStyle/>
                    <a:p>
                      <a:pPr marL="66675">
                        <a:lnSpc>
                          <a:spcPts val="1205"/>
                        </a:lnSpc>
                      </a:pPr>
                      <a:r>
                        <a:rPr sz="700" dirty="0">
                          <a:latin typeface="Arial Narrow"/>
                          <a:cs typeface="Arial Narrow"/>
                        </a:rPr>
                        <a:t>overenie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účtovnej</a:t>
                      </a:r>
                      <a:r>
                        <a:rPr sz="7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závierky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381">
                <a:tc>
                  <a:txBody>
                    <a:bodyPr/>
                    <a:lstStyle/>
                    <a:p>
                      <a:pPr marL="66675">
                        <a:lnSpc>
                          <a:spcPts val="120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uisťovacie audítorské služby </a:t>
                      </a:r>
                      <a:r>
                        <a:rPr sz="700" dirty="0">
                          <a:latin typeface="Arial Narrow"/>
                          <a:cs typeface="Arial Narrow"/>
                        </a:rPr>
                        <a:t>okrem overenia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účtovnej</a:t>
                      </a:r>
                      <a:r>
                        <a:rPr sz="7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závierky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427">
                <a:tc>
                  <a:txBody>
                    <a:bodyPr/>
                    <a:lstStyle/>
                    <a:p>
                      <a:pPr marL="66675">
                        <a:lnSpc>
                          <a:spcPts val="120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súvisiace audítorské</a:t>
                      </a:r>
                      <a:r>
                        <a:rPr sz="7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služby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382">
                <a:tc>
                  <a:txBody>
                    <a:bodyPr/>
                    <a:lstStyle/>
                    <a:p>
                      <a:pPr marL="66675">
                        <a:lnSpc>
                          <a:spcPts val="120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daňové</a:t>
                      </a:r>
                      <a:r>
                        <a:rPr sz="7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poradenstvo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381">
                <a:tc>
                  <a:txBody>
                    <a:bodyPr/>
                    <a:lstStyle/>
                    <a:p>
                      <a:pPr marL="66675">
                        <a:lnSpc>
                          <a:spcPts val="1205"/>
                        </a:lnSpc>
                      </a:pPr>
                      <a:r>
                        <a:rPr sz="700" spc="-5" dirty="0">
                          <a:latin typeface="Arial Narrow"/>
                          <a:cs typeface="Arial Narrow"/>
                        </a:rPr>
                        <a:t>ostatné neaudítorské</a:t>
                      </a:r>
                      <a:r>
                        <a:rPr sz="7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700" spc="-5" dirty="0">
                          <a:latin typeface="Arial Narrow"/>
                          <a:cs typeface="Arial Narrow"/>
                        </a:rPr>
                        <a:t>služby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4427">
                <a:tc>
                  <a:txBody>
                    <a:bodyPr/>
                    <a:lstStyle/>
                    <a:p>
                      <a:pPr marL="66675">
                        <a:lnSpc>
                          <a:spcPts val="1205"/>
                        </a:lnSpc>
                      </a:pPr>
                      <a:r>
                        <a:rPr sz="700" b="1" spc="-5" dirty="0">
                          <a:latin typeface="Arial Narrow"/>
                          <a:cs typeface="Arial Narrow"/>
                        </a:rPr>
                        <a:t>Spolu</a:t>
                      </a:r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7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096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01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k-SK" sz="1900" b="1" dirty="0" smtClean="0">
                <a:latin typeface="Adobe Garamond Pro" pitchFamily="18" charset="-18"/>
              </a:rPr>
              <a:t>poskytovať finančnú pomoc</a:t>
            </a:r>
            <a:endParaRPr lang="sk-SK" sz="1900" dirty="0" smtClean="0">
              <a:latin typeface="Adobe Garamond Pro" pitchFamily="18" charset="-18"/>
            </a:endParaRPr>
          </a:p>
          <a:p>
            <a:pPr algn="just"/>
            <a:r>
              <a:rPr lang="sk-SK" sz="1900" dirty="0" smtClean="0">
                <a:latin typeface="Adobe Garamond Pro" pitchFamily="18" charset="-18"/>
              </a:rPr>
              <a:t>peňažné prostriedky ľuďom / dospelým aj deťom /,ktorí sú zdravotne postihnutí, prevažne onkologickými ochoreniami, alebo inými závažnými ochoreniami, poskytovať zdravotne postihnutým občanom finančný doplatok na zdravotné alebo kompenzačné pomôcky, v sociálnej oblasti poskytovať finančnú pomoc osamelým matkám v hmotnej núdzi, rodinám v hmotnej núdzi a na štúdium žiakom a študentom, ktorí pochádzajú zo sociálne slabších rodín v hmotnej núdzi, pomoc detským domovom, rodinám s deťmi, kde mama, otec alebo dieťa trpí na rakovinu alebo dieťa trpí na inú zákernú chorobu, prípadne rodinám, kde člen je pripútaný na vozíku, alebo ináč telesne postihnutý a kde táto choroba dostala rodinu do finančnej tiesne. Taktiež rodinám v ťažkej hmotnej núdzi, ktoré sa ocitli v životne ťažkej situácii, taktiež  pooperačné a poúrazové stavy detí s trvalými následkami, ktoré vyžadujú nepretržitú opateru jedného z rodičov</a:t>
            </a:r>
          </a:p>
          <a:p>
            <a:pPr algn="just"/>
            <a:r>
              <a:rPr lang="sk-SK" sz="1900" b="1" dirty="0" smtClean="0">
                <a:latin typeface="Adobe Garamond Pro" pitchFamily="18" charset="-18"/>
              </a:rPr>
              <a:t>poskytovať materiálnu pomoc</a:t>
            </a:r>
            <a:endParaRPr lang="sk-SK" sz="1900" dirty="0" smtClean="0">
              <a:latin typeface="Adobe Garamond Pro" pitchFamily="18" charset="-18"/>
            </a:endParaRPr>
          </a:p>
          <a:p>
            <a:pPr algn="just"/>
            <a:r>
              <a:rPr lang="sk-SK" sz="1900" b="1" dirty="0" smtClean="0">
                <a:latin typeface="Adobe Garamond Pro" pitchFamily="18" charset="-18"/>
              </a:rPr>
              <a:t>vecné dary a pomoc </a:t>
            </a:r>
            <a:r>
              <a:rPr lang="sk-SK" sz="1900" dirty="0" smtClean="0">
                <a:latin typeface="Adobe Garamond Pro" pitchFamily="18" charset="-18"/>
              </a:rPr>
              <a:t>(napr. ošatenie, zdravotné pomôcky, potraviny , pomôcky deťom)</a:t>
            </a:r>
          </a:p>
          <a:p>
            <a:pPr algn="just"/>
            <a:r>
              <a:rPr lang="sk-SK" sz="1900" b="1" dirty="0" smtClean="0">
                <a:latin typeface="Adobe Garamond Pro" pitchFamily="18" charset="-18"/>
              </a:rPr>
              <a:t>poskytovať poradenstvo v oblasti zdravia a prevencie</a:t>
            </a:r>
            <a:endParaRPr lang="sk-SK" sz="1900" dirty="0" smtClean="0">
              <a:latin typeface="Adobe Garamond Pro" pitchFamily="18" charset="-18"/>
            </a:endParaRPr>
          </a:p>
          <a:p>
            <a:endParaRPr lang="sk-SK" sz="1600" b="1" dirty="0">
              <a:latin typeface="Adobe Garamond Pro" pitchFamily="18" charset="-18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latin typeface="Adobe Arabic" pitchFamily="18" charset="-78"/>
                <a:cs typeface="Adobe Arabic" pitchFamily="18" charset="-78"/>
              </a:rPr>
              <a:t>Úlohy nadácie ANJELSKÉ KRÍDLA</a:t>
            </a:r>
            <a:endParaRPr lang="sk-SK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5" name="Picture 3" descr="C:\Users\Alexandra\Downloads\nadacia anjelske krid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355592"/>
            <a:ext cx="2143108" cy="150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1800" dirty="0" smtClean="0">
                <a:latin typeface="Adobe Garamond Pro" pitchFamily="18" charset="-18"/>
              </a:rPr>
              <a:t>Finančná pomoc je určená na: rehabilitačné pobyty, rehabilitačné pomôcky, zabezpečenie predmetov základných životných potrieb (akými sú drogéria, hygienické potreby, potraviny), základné vybavenie domácnosti (chladnička, práčka), oblečenie pre deti a pod. Materiálna pomoc / oblečenie, jedlo.../ </a:t>
            </a:r>
          </a:p>
          <a:p>
            <a:pPr algn="just"/>
            <a:r>
              <a:rPr lang="sk-SK" sz="1800" dirty="0" smtClean="0">
                <a:latin typeface="Adobe Garamond Pro" pitchFamily="18" charset="-18"/>
              </a:rPr>
              <a:t>Finančnú pomoc od externých darcov nadácia môže použiť aj na oddychový a rekonvalescenčný pobyt pre ľudí v nádhernom prostredí malej Fatry na Chate pod Zvonicou v Zázrivej.  </a:t>
            </a:r>
          </a:p>
          <a:p>
            <a:pPr algn="just"/>
            <a:r>
              <a:rPr lang="sk-SK" sz="1800" dirty="0" smtClean="0">
                <a:latin typeface="Adobe Garamond Pro" pitchFamily="18" charset="-18"/>
              </a:rPr>
              <a:t>Čistý horský vzduch pokoj prírody priaznivo ovplyvní  psychickú stránku človeka.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082660"/>
          </a:xfrm>
        </p:spPr>
        <p:txBody>
          <a:bodyPr>
            <a:noAutofit/>
          </a:bodyPr>
          <a:lstStyle/>
          <a:p>
            <a:r>
              <a:rPr lang="sk-SK" sz="4000" dirty="0" smtClean="0">
                <a:latin typeface="Adobe Arabic" pitchFamily="18" charset="-78"/>
                <a:cs typeface="Adobe Arabic" pitchFamily="18" charset="-78"/>
              </a:rPr>
              <a:t>Plánované činnosti nadácie ANJELSKÉ    KRÍDLA pre rok 2017</a:t>
            </a:r>
            <a:endParaRPr lang="sk-SK" sz="4000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6" name="Obrázok 5" descr="chata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10" y="4000504"/>
            <a:ext cx="2773475" cy="1714512"/>
          </a:xfrm>
          <a:prstGeom prst="rect">
            <a:avLst/>
          </a:prstGeom>
        </p:spPr>
      </p:pic>
      <p:pic>
        <p:nvPicPr>
          <p:cNvPr id="7" name="Obrázok 6" descr="chata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4000504"/>
            <a:ext cx="3120159" cy="1928826"/>
          </a:xfrm>
          <a:prstGeom prst="rect">
            <a:avLst/>
          </a:prstGeom>
        </p:spPr>
      </p:pic>
      <p:pic>
        <p:nvPicPr>
          <p:cNvPr id="8" name="Obrázok 7" descr="chata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048" y="4071942"/>
            <a:ext cx="2195669" cy="1357322"/>
          </a:xfrm>
          <a:prstGeom prst="rect">
            <a:avLst/>
          </a:prstGeom>
        </p:spPr>
      </p:pic>
      <p:pic>
        <p:nvPicPr>
          <p:cNvPr id="9" name="Picture 3" descr="C:\Users\Alexandra\Downloads\nadacia anjelske krid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5455754"/>
            <a:ext cx="2000232" cy="1402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samko1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4429132"/>
            <a:ext cx="1857388" cy="185738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latin typeface="Adobe Garamond Pro" pitchFamily="18" charset="-18"/>
              </a:rPr>
              <a:t>Detičky, ktorým plánuje nadácia pomáhať v roku 2017</a:t>
            </a:r>
            <a:endParaRPr lang="sk-SK" dirty="0">
              <a:latin typeface="Adobe Garamond Pro" pitchFamily="18" charset="-18"/>
            </a:endParaRPr>
          </a:p>
        </p:txBody>
      </p:sp>
      <p:pic>
        <p:nvPicPr>
          <p:cNvPr id="6" name="Obrázok 5" descr="WP_20170122_17_37_37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1071546"/>
            <a:ext cx="2143140" cy="3810027"/>
          </a:xfrm>
          <a:prstGeom prst="rect">
            <a:avLst/>
          </a:prstGeom>
        </p:spPr>
      </p:pic>
      <p:pic>
        <p:nvPicPr>
          <p:cNvPr id="11" name="Obrázok 10" descr="20161028_1526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232405" y="1839504"/>
            <a:ext cx="2714644" cy="2035983"/>
          </a:xfrm>
          <a:prstGeom prst="rect">
            <a:avLst/>
          </a:prstGeom>
        </p:spPr>
      </p:pic>
      <p:pic>
        <p:nvPicPr>
          <p:cNvPr id="12" name="Obrázok 11" descr="ondrik2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500174"/>
            <a:ext cx="2143140" cy="2922465"/>
          </a:xfrm>
          <a:prstGeom prst="rect">
            <a:avLst/>
          </a:prstGeom>
        </p:spPr>
      </p:pic>
      <p:pic>
        <p:nvPicPr>
          <p:cNvPr id="14" name="Obrázok 13" descr="Martin-576x102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1119194"/>
            <a:ext cx="1741288" cy="3095624"/>
          </a:xfrm>
          <a:prstGeom prst="rect">
            <a:avLst/>
          </a:prstGeom>
        </p:spPr>
      </p:pic>
      <p:pic>
        <p:nvPicPr>
          <p:cNvPr id="15" name="Obrázok 14" descr="ima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14546" y="4500570"/>
            <a:ext cx="2143107" cy="1600716"/>
          </a:xfrm>
          <a:prstGeom prst="rect">
            <a:avLst/>
          </a:prstGeom>
        </p:spPr>
      </p:pic>
      <p:pic>
        <p:nvPicPr>
          <p:cNvPr id="16" name="Picture 3" descr="C:\Users\Alexandra\Downloads\nadacia anjelske kridl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0273" y="5214950"/>
            <a:ext cx="2343727" cy="1643050"/>
          </a:xfrm>
          <a:prstGeom prst="rect">
            <a:avLst/>
          </a:prstGeom>
          <a:noFill/>
        </p:spPr>
      </p:pic>
      <p:pic>
        <p:nvPicPr>
          <p:cNvPr id="10" name="Obrázok 9" descr="Vevink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44" y="4572008"/>
            <a:ext cx="1978847" cy="13192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latin typeface="Adobe Garamond Pro" pitchFamily="18" charset="-18"/>
              </a:rPr>
              <a:t>Detičky, ktorým plánuje nadácia pomáhať v roku 2017</a:t>
            </a:r>
            <a:endParaRPr lang="sk-SK" dirty="0"/>
          </a:p>
        </p:txBody>
      </p:sp>
      <p:pic>
        <p:nvPicPr>
          <p:cNvPr id="4" name="Zástupný symbol obsahu 3" descr="patr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428736"/>
            <a:ext cx="2548733" cy="2548733"/>
          </a:xfrm>
          <a:prstGeom prst="rect">
            <a:avLst/>
          </a:prstGeom>
        </p:spPr>
      </p:pic>
      <p:pic>
        <p:nvPicPr>
          <p:cNvPr id="5" name="Obrázok 4" descr="fotka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3714752"/>
            <a:ext cx="1817240" cy="1357322"/>
          </a:xfrm>
          <a:prstGeom prst="rect">
            <a:avLst/>
          </a:prstGeom>
        </p:spPr>
      </p:pic>
      <p:pic>
        <p:nvPicPr>
          <p:cNvPr id="6" name="Obrázok 5" descr="unnam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350" y="4500570"/>
            <a:ext cx="1998476" cy="1500197"/>
          </a:xfrm>
          <a:prstGeom prst="rect">
            <a:avLst/>
          </a:prstGeom>
        </p:spPr>
      </p:pic>
      <p:pic>
        <p:nvPicPr>
          <p:cNvPr id="8" name="Obrázok 7" descr="LukaskoZuz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1285860"/>
            <a:ext cx="1828418" cy="3047974"/>
          </a:xfrm>
          <a:prstGeom prst="rect">
            <a:avLst/>
          </a:prstGeom>
        </p:spPr>
      </p:pic>
      <p:pic>
        <p:nvPicPr>
          <p:cNvPr id="9" name="Obrázok 8" descr="16880097_10208407731139528_711105091_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571876"/>
            <a:ext cx="1192109" cy="2119304"/>
          </a:xfrm>
          <a:prstGeom prst="rect">
            <a:avLst/>
          </a:prstGeom>
        </p:spPr>
      </p:pic>
      <p:pic>
        <p:nvPicPr>
          <p:cNvPr id="10" name="Obrázok 9" descr="16710232_1228252580576851_1217944107_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1000108"/>
            <a:ext cx="1500198" cy="2501738"/>
          </a:xfrm>
          <a:prstGeom prst="rect">
            <a:avLst/>
          </a:prstGeom>
        </p:spPr>
      </p:pic>
      <p:pic>
        <p:nvPicPr>
          <p:cNvPr id="13" name="Picture 3" descr="C:\Users\Alexandra\Downloads\nadacia anjelske kridl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5355592"/>
            <a:ext cx="2143108" cy="1502408"/>
          </a:xfrm>
          <a:prstGeom prst="rect">
            <a:avLst/>
          </a:prstGeom>
          <a:noFill/>
        </p:spPr>
      </p:pic>
      <p:pic>
        <p:nvPicPr>
          <p:cNvPr id="11" name="Obrázok 10" descr="cache_320x240_IMG_20150310_105154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3042" y="4143380"/>
            <a:ext cx="2452694" cy="1839521"/>
          </a:xfrm>
          <a:prstGeom prst="rect">
            <a:avLst/>
          </a:prstGeom>
        </p:spPr>
      </p:pic>
      <p:pic>
        <p:nvPicPr>
          <p:cNvPr id="12" name="Obrázok 11" descr="edited_IMG-20170112-WA000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158" y="1428736"/>
            <a:ext cx="1074091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dobe Arabic" pitchFamily="18" charset="-78"/>
                <a:cs typeface="Adobe Arabic" pitchFamily="18" charset="-78"/>
              </a:rPr>
              <a:t>   Webová stránka a </a:t>
            </a:r>
            <a:r>
              <a:rPr lang="sk-SK" dirty="0" err="1" smtClean="0">
                <a:latin typeface="Adobe Arabic" pitchFamily="18" charset="-78"/>
                <a:cs typeface="Adobe Arabic" pitchFamily="18" charset="-78"/>
              </a:rPr>
              <a:t>facebook</a:t>
            </a:r>
            <a:endParaRPr lang="sk-SK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000" dirty="0" smtClean="0">
                <a:latin typeface="Adobe Garamond Pro" pitchFamily="18" charset="-18"/>
              </a:rPr>
              <a:t>V decembri 2016 sme pripravili a spustili do prevádzky webovú stránku </a:t>
            </a:r>
            <a:r>
              <a:rPr lang="sk-SK" sz="2000" b="1" dirty="0" smtClean="0">
                <a:latin typeface="Adobe Garamond Pro" pitchFamily="18" charset="-18"/>
              </a:rPr>
              <a:t>NADÁCIE ANJELSKÉ KRÍDLA  ( </a:t>
            </a:r>
            <a:r>
              <a:rPr lang="sk-SK" sz="2000" b="1" dirty="0" err="1" smtClean="0">
                <a:latin typeface="Adobe Garamond Pro" pitchFamily="18" charset="-18"/>
              </a:rPr>
              <a:t>www.nadaciaanjelskekridla.sk</a:t>
            </a:r>
            <a:r>
              <a:rPr lang="sk-SK" sz="2000" b="1" dirty="0" smtClean="0">
                <a:latin typeface="Adobe Garamond Pro" pitchFamily="18" charset="-18"/>
              </a:rPr>
              <a:t> )</a:t>
            </a:r>
          </a:p>
          <a:p>
            <a:pPr algn="just"/>
            <a:endParaRPr lang="sk-SK" sz="2000" dirty="0" smtClean="0">
              <a:solidFill>
                <a:schemeClr val="tx2"/>
              </a:solidFill>
              <a:latin typeface="Adobe Garamond Pro" pitchFamily="18" charset="-18"/>
            </a:endParaRPr>
          </a:p>
          <a:p>
            <a:pPr algn="just"/>
            <a:r>
              <a:rPr lang="sk-SK" sz="2000" dirty="0" smtClean="0">
                <a:latin typeface="Adobe Garamond Pro" pitchFamily="18" charset="-18"/>
              </a:rPr>
              <a:t>Stránku budeme pravidelne dopĺňať o informácie o aktivitách nadácie, možnosti financovania potrieb chorých ľudí, poradenstvo, ktoré poskytnú naši lekári, výmeny názorov ľudí, pobyty detí v táboroch, informácie o hmotnej pomoci, fotografie aktivít nadácie. </a:t>
            </a:r>
          </a:p>
          <a:p>
            <a:pPr algn="just">
              <a:buNone/>
            </a:pPr>
            <a:endParaRPr lang="sk-SK" sz="2000" dirty="0" smtClean="0">
              <a:latin typeface="Adobe Garamond Pro" pitchFamily="18" charset="-18"/>
            </a:endParaRPr>
          </a:p>
          <a:p>
            <a:pPr algn="just"/>
            <a:r>
              <a:rPr lang="sk-SK" sz="2000" dirty="0" err="1" smtClean="0">
                <a:latin typeface="Adobe Garamond Pro" pitchFamily="18" charset="-18"/>
              </a:rPr>
              <a:t>Facebook</a:t>
            </a:r>
            <a:r>
              <a:rPr lang="sk-SK" sz="2000" dirty="0" smtClean="0">
                <a:latin typeface="Adobe Garamond Pro" pitchFamily="18" charset="-18"/>
              </a:rPr>
              <a:t> bude slúžiť na zverejňovanie príbehov so „súhlasom“ ľudí, aktivity nadácie a ostatné jej činnosti.</a:t>
            </a:r>
          </a:p>
        </p:txBody>
      </p:sp>
      <p:pic>
        <p:nvPicPr>
          <p:cNvPr id="7" name="Picture 3" descr="C:\Users\Alexandra\Downloads\nadacia anjelske krid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355592"/>
            <a:ext cx="2143108" cy="150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1800" dirty="0" smtClean="0">
                <a:latin typeface="Adobe Caslon Pro" pitchFamily="18" charset="-18"/>
              </a:rPr>
              <a:t>Keďže nadácia </a:t>
            </a:r>
            <a:r>
              <a:rPr lang="sk-SK" sz="1800" b="1" dirty="0" smtClean="0">
                <a:latin typeface="Adobe Caslon Pro" pitchFamily="18" charset="-18"/>
              </a:rPr>
              <a:t>ANJELSKÉ KRÍDLA </a:t>
            </a:r>
            <a:r>
              <a:rPr lang="sk-SK" sz="1800" dirty="0" smtClean="0">
                <a:latin typeface="Adobe Caslon Pro" pitchFamily="18" charset="-18"/>
              </a:rPr>
              <a:t>bola založená </a:t>
            </a:r>
            <a:r>
              <a:rPr lang="sk-SK" sz="1800" b="1" dirty="0" smtClean="0">
                <a:latin typeface="Adobe Caslon Pro" pitchFamily="18" charset="-18"/>
              </a:rPr>
              <a:t>22.1.22016</a:t>
            </a:r>
            <a:r>
              <a:rPr lang="sk-SK" sz="1800" dirty="0" smtClean="0">
                <a:latin typeface="Adobe Caslon Pro" pitchFamily="18" charset="-18"/>
              </a:rPr>
              <a:t>, finančnú a hmotnú pomoc začína vykonávať od 1.1.2017.</a:t>
            </a:r>
          </a:p>
          <a:p>
            <a:pPr algn="just"/>
            <a:r>
              <a:rPr lang="sk-SK" sz="1800" dirty="0" smtClean="0">
                <a:latin typeface="Adobe Caslon Pro" pitchFamily="18" charset="-18"/>
              </a:rPr>
              <a:t>Cieľom nadácie je : snažiť sa pochopiť choroby ľudí, rozpustiť bolesť, vyriešiť problémy, nezanechať boj, počúvať srdce, vnímať symboly života, milovať, vyčariť úsmev na tvári, dať lásku a vieru, vnímať Boha a anjelov, zmierniť životné utrpenia a duševné bolesti, dať nádej budúcnosti, zahojiť bôľ, utrieť slzy, pomôcť zabudnúť na strach a neistotu to s láskou na dlani pre ľudí chce dávať </a:t>
            </a:r>
            <a:r>
              <a:rPr lang="sk-SK" sz="1800" b="1" dirty="0" smtClean="0">
                <a:latin typeface="Adobe Caslon Pro" pitchFamily="18" charset="-18"/>
              </a:rPr>
              <a:t>" NADÁCIA ANJELSKÉ KRÍDLA " </a:t>
            </a:r>
          </a:p>
          <a:p>
            <a:pPr algn="just"/>
            <a:r>
              <a:rPr lang="sk-SK" sz="1800" b="1" dirty="0" smtClean="0">
                <a:latin typeface="Adobe Garamond Pro" pitchFamily="18" charset="-18"/>
              </a:rPr>
              <a:t>poskytovať finančnú pomoc ( na lieky, potraviny, rehabilitácie ....)</a:t>
            </a:r>
            <a:endParaRPr lang="sk-SK" sz="1800" dirty="0" smtClean="0">
              <a:latin typeface="Adobe Garamond Pro" pitchFamily="18" charset="-18"/>
            </a:endParaRPr>
          </a:p>
          <a:p>
            <a:pPr algn="just"/>
            <a:r>
              <a:rPr lang="sk-SK" sz="1800" b="1" dirty="0" smtClean="0">
                <a:latin typeface="Adobe Garamond Pro" pitchFamily="18" charset="-18"/>
              </a:rPr>
              <a:t>poskytovať materiálnu pomoc ( plienky, šatstvo....) </a:t>
            </a:r>
            <a:endParaRPr lang="sk-SK" sz="1800" dirty="0" smtClean="0">
              <a:latin typeface="Adobe Garamond Pro" pitchFamily="18" charset="-18"/>
            </a:endParaRPr>
          </a:p>
          <a:p>
            <a:pPr algn="just"/>
            <a:r>
              <a:rPr lang="sk-SK" sz="1800" b="1" dirty="0" smtClean="0">
                <a:latin typeface="Adobe Garamond Pro" pitchFamily="18" charset="-18"/>
              </a:rPr>
              <a:t>vecné dary a pomoc </a:t>
            </a:r>
            <a:r>
              <a:rPr lang="sk-SK" sz="1800" dirty="0" smtClean="0">
                <a:latin typeface="Adobe Garamond Pro" pitchFamily="18" charset="-18"/>
              </a:rPr>
              <a:t>(napr. ošatenie, zdravotné pomôcky, potraviny , pomôcky deťom)</a:t>
            </a:r>
          </a:p>
          <a:p>
            <a:pPr algn="just"/>
            <a:r>
              <a:rPr lang="sk-SK" sz="1800" b="1" dirty="0" smtClean="0">
                <a:latin typeface="Adobe Garamond Pro" pitchFamily="18" charset="-18"/>
              </a:rPr>
              <a:t>poskytovať poradenstvo v oblasti zdravia a prevencie prostredníctvom našich lekárov v nadácii : </a:t>
            </a:r>
            <a:r>
              <a:rPr lang="sk-SK" sz="1800" b="1" dirty="0" err="1" smtClean="0">
                <a:latin typeface="Adobe Garamond Pro" pitchFamily="18" charset="-18"/>
              </a:rPr>
              <a:t>Mudr</a:t>
            </a:r>
            <a:r>
              <a:rPr lang="sk-SK" sz="1800" b="1" dirty="0" smtClean="0">
                <a:latin typeface="Adobe Garamond Pro" pitchFamily="18" charset="-18"/>
              </a:rPr>
              <a:t>. Oto Vincze a MUDr. Michal </a:t>
            </a:r>
            <a:r>
              <a:rPr lang="sk-SK" sz="1800" b="1" dirty="0" err="1" smtClean="0">
                <a:latin typeface="Adobe Garamond Pro" pitchFamily="18" charset="-18"/>
              </a:rPr>
              <a:t>Žáček</a:t>
            </a:r>
            <a:r>
              <a:rPr lang="sk-SK" sz="1800" b="1" dirty="0" smtClean="0">
                <a:latin typeface="Adobe Garamond Pro" pitchFamily="18" charset="-18"/>
              </a:rPr>
              <a:t> </a:t>
            </a:r>
          </a:p>
          <a:p>
            <a:pPr>
              <a:buNone/>
            </a:pPr>
            <a:endParaRPr lang="sk-SK" sz="1800" dirty="0" smtClean="0">
              <a:latin typeface="Adobe Garamond Pro" pitchFamily="18" charset="-18"/>
            </a:endParaRPr>
          </a:p>
          <a:p>
            <a:pPr>
              <a:buNone/>
            </a:pPr>
            <a:endParaRPr lang="sk-SK" sz="1800" dirty="0" smtClean="0">
              <a:latin typeface="Adobe Caslon Pro" pitchFamily="18" charset="-18"/>
            </a:endParaRP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400" dirty="0" smtClean="0">
                <a:latin typeface="Adobe Garamond Pro" pitchFamily="18" charset="-18"/>
              </a:rPr>
              <a:t>Ciele nadácie na rok 2017</a:t>
            </a:r>
            <a:endParaRPr lang="sk-SK" dirty="0"/>
          </a:p>
        </p:txBody>
      </p:sp>
      <p:pic>
        <p:nvPicPr>
          <p:cNvPr id="4" name="Picture 3" descr="C:\Users\Alexandra\Downloads\nadacia anjelske krid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355592"/>
            <a:ext cx="2143108" cy="150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281</TotalTime>
  <Words>5629</Words>
  <Application>Microsoft Office PowerPoint</Application>
  <PresentationFormat>Prezentácia na obrazovke (4:3)</PresentationFormat>
  <Paragraphs>1263</Paragraphs>
  <Slides>34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34</vt:i4>
      </vt:variant>
    </vt:vector>
  </HeadingPairs>
  <TitlesOfParts>
    <vt:vector size="46" baseType="lpstr">
      <vt:lpstr>Adobe Arabic</vt:lpstr>
      <vt:lpstr>Adobe Caslon Pro</vt:lpstr>
      <vt:lpstr>Adobe Garamond Pro</vt:lpstr>
      <vt:lpstr>Arial</vt:lpstr>
      <vt:lpstr>Arial Narrow</vt:lpstr>
      <vt:lpstr>Book Antiqua</vt:lpstr>
      <vt:lpstr>Lucida Sans Unicode</vt:lpstr>
      <vt:lpstr>Times New Roman</vt:lpstr>
      <vt:lpstr>Verdana</vt:lpstr>
      <vt:lpstr>Wingdings 2</vt:lpstr>
      <vt:lpstr>Wingdings 3</vt:lpstr>
      <vt:lpstr>Hala</vt:lpstr>
      <vt:lpstr>Prezentácia programu PowerPoint</vt:lpstr>
      <vt:lpstr>OBSAH </vt:lpstr>
      <vt:lpstr>            O NADÁCII ANJELSKÉ KRÍDLA   </vt:lpstr>
      <vt:lpstr>Úlohy nadácie ANJELSKÉ KRÍDLA</vt:lpstr>
      <vt:lpstr>Plánované činnosti nadácie ANJELSKÉ    KRÍDLA pre rok 2017</vt:lpstr>
      <vt:lpstr>Detičky, ktorým plánuje nadácia pomáhať v roku 2017</vt:lpstr>
      <vt:lpstr>Detičky, ktorým plánuje nadácia pomáhať v roku 2017</vt:lpstr>
      <vt:lpstr>   Webová stránka a facebook</vt:lpstr>
      <vt:lpstr>Ciele nadácie na rok 2017</vt:lpstr>
      <vt:lpstr> Tím NADÁCIE ANJELSKÉ KRÍDLA</vt:lpstr>
      <vt:lpstr>Finančná časť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Alexandra</dc:creator>
  <cp:lastModifiedBy>user</cp:lastModifiedBy>
  <cp:revision>40</cp:revision>
  <dcterms:created xsi:type="dcterms:W3CDTF">2017-03-23T05:12:03Z</dcterms:created>
  <dcterms:modified xsi:type="dcterms:W3CDTF">2017-05-12T07:57:04Z</dcterms:modified>
</cp:coreProperties>
</file>